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0.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45"/>
  </p:notesMasterIdLst>
  <p:handoutMasterIdLst>
    <p:handoutMasterId r:id="rId46"/>
  </p:handoutMasterIdLst>
  <p:sldIdLst>
    <p:sldId id="256" r:id="rId2"/>
    <p:sldId id="262" r:id="rId3"/>
    <p:sldId id="263" r:id="rId4"/>
    <p:sldId id="261" r:id="rId5"/>
    <p:sldId id="300" r:id="rId6"/>
    <p:sldId id="264" r:id="rId7"/>
    <p:sldId id="265" r:id="rId8"/>
    <p:sldId id="267" r:id="rId9"/>
    <p:sldId id="270" r:id="rId10"/>
    <p:sldId id="268" r:id="rId11"/>
    <p:sldId id="269" r:id="rId12"/>
    <p:sldId id="266" r:id="rId13"/>
    <p:sldId id="278" r:id="rId14"/>
    <p:sldId id="295" r:id="rId15"/>
    <p:sldId id="304" r:id="rId16"/>
    <p:sldId id="296" r:id="rId17"/>
    <p:sldId id="297" r:id="rId18"/>
    <p:sldId id="298" r:id="rId19"/>
    <p:sldId id="299" r:id="rId20"/>
    <p:sldId id="286" r:id="rId21"/>
    <p:sldId id="287" r:id="rId22"/>
    <p:sldId id="288" r:id="rId23"/>
    <p:sldId id="289" r:id="rId24"/>
    <p:sldId id="271" r:id="rId25"/>
    <p:sldId id="272" r:id="rId26"/>
    <p:sldId id="274" r:id="rId27"/>
    <p:sldId id="273" r:id="rId28"/>
    <p:sldId id="302" r:id="rId29"/>
    <p:sldId id="303" r:id="rId30"/>
    <p:sldId id="301" r:id="rId31"/>
    <p:sldId id="275" r:id="rId32"/>
    <p:sldId id="276" r:id="rId33"/>
    <p:sldId id="277" r:id="rId34"/>
    <p:sldId id="279" r:id="rId35"/>
    <p:sldId id="281" r:id="rId36"/>
    <p:sldId id="282" r:id="rId37"/>
    <p:sldId id="283" r:id="rId38"/>
    <p:sldId id="284" r:id="rId39"/>
    <p:sldId id="285" r:id="rId40"/>
    <p:sldId id="290" r:id="rId41"/>
    <p:sldId id="293" r:id="rId42"/>
    <p:sldId id="294" r:id="rId43"/>
    <p:sldId id="29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3"/>
    <p:restoredTop sz="82729"/>
  </p:normalViewPr>
  <p:slideViewPr>
    <p:cSldViewPr snapToGrid="0" snapToObjects="1">
      <p:cViewPr>
        <p:scale>
          <a:sx n="80" d="100"/>
          <a:sy n="80" d="100"/>
        </p:scale>
        <p:origin x="72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14267-2C76-264E-8F10-1E43A8807DDA}" type="doc">
      <dgm:prSet loTypeId="urn:microsoft.com/office/officeart/2005/8/layout/radial2" loCatId="list" qsTypeId="urn:microsoft.com/office/officeart/2005/8/quickstyle/3D9" qsCatId="3D" csTypeId="urn:microsoft.com/office/officeart/2005/8/colors/accent1_2" csCatId="accent1" phldr="1"/>
      <dgm:spPr/>
      <dgm:t>
        <a:bodyPr/>
        <a:lstStyle/>
        <a:p>
          <a:endParaRPr lang="en-US"/>
        </a:p>
      </dgm:t>
    </dgm:pt>
    <dgm:pt modelId="{EAA1B1C4-7724-424C-97F5-89D742B4750A}">
      <dgm:prSet phldrT="[Text]"/>
      <dgm:spPr/>
      <dgm:t>
        <a:bodyPr/>
        <a:lstStyle/>
        <a:p>
          <a:r>
            <a:rPr lang="en-US" dirty="0" smtClean="0"/>
            <a:t>HTML</a:t>
          </a:r>
        </a:p>
      </dgm:t>
      <dgm:extLst>
        <a:ext uri="{E40237B7-FDA0-4F09-8148-C483321AD2D9}">
          <dgm14:cNvPr xmlns:dgm14="http://schemas.microsoft.com/office/drawing/2010/diagram" id="0" name="" title="HTML"/>
        </a:ext>
      </dgm:extLst>
    </dgm:pt>
    <dgm:pt modelId="{47311212-F5EF-4F4F-A954-A9A67ABDAB75}" type="parTrans" cxnId="{489DEDD0-CD2E-FA44-8343-E6D6E3EAF157}">
      <dgm:prSet/>
      <dgm:spPr/>
      <dgm:t>
        <a:bodyPr/>
        <a:lstStyle/>
        <a:p>
          <a:endParaRPr lang="en-US"/>
        </a:p>
      </dgm:t>
    </dgm:pt>
    <dgm:pt modelId="{D49DBB10-23B9-0544-B9D9-C2D9AA0E52C9}" type="sibTrans" cxnId="{489DEDD0-CD2E-FA44-8343-E6D6E3EAF157}">
      <dgm:prSet/>
      <dgm:spPr/>
      <dgm:t>
        <a:bodyPr/>
        <a:lstStyle/>
        <a:p>
          <a:endParaRPr lang="en-US"/>
        </a:p>
      </dgm:t>
    </dgm:pt>
    <dgm:pt modelId="{94FE831B-C860-E943-AE0D-517599C382A3}">
      <dgm:prSet phldrT="[Text]"/>
      <dgm:spPr/>
      <dgm:t>
        <a:bodyPr/>
        <a:lstStyle/>
        <a:p>
          <a:r>
            <a:rPr lang="en-US" dirty="0" smtClean="0"/>
            <a:t>CSS</a:t>
          </a:r>
          <a:endParaRPr lang="en-US" dirty="0" smtClean="0"/>
        </a:p>
      </dgm:t>
      <dgm:extLst>
        <a:ext uri="{E40237B7-FDA0-4F09-8148-C483321AD2D9}">
          <dgm14:cNvPr xmlns:dgm14="http://schemas.microsoft.com/office/drawing/2010/diagram" id="0" name="" title="CSS"/>
        </a:ext>
      </dgm:extLst>
    </dgm:pt>
    <dgm:pt modelId="{AACB501C-87B9-3D44-A838-680CEAFE95C5}" type="parTrans" cxnId="{FB2DE451-1DDB-2D42-8888-9933A8036772}">
      <dgm:prSet/>
      <dgm:spPr/>
      <dgm:t>
        <a:bodyPr/>
        <a:lstStyle/>
        <a:p>
          <a:endParaRPr lang="en-US"/>
        </a:p>
      </dgm:t>
    </dgm:pt>
    <dgm:pt modelId="{4F48A475-3F13-C34F-9884-6183EBF19457}" type="sibTrans" cxnId="{FB2DE451-1DDB-2D42-8888-9933A8036772}">
      <dgm:prSet/>
      <dgm:spPr/>
      <dgm:t>
        <a:bodyPr/>
        <a:lstStyle/>
        <a:p>
          <a:endParaRPr lang="en-US"/>
        </a:p>
      </dgm:t>
    </dgm:pt>
    <dgm:pt modelId="{4357A109-A886-BA47-ADFC-8A81FBBBDCBD}">
      <dgm:prSet phldrT="[Text]"/>
      <dgm:spPr/>
      <dgm:t>
        <a:bodyPr/>
        <a:lstStyle/>
        <a:p>
          <a:r>
            <a:rPr lang="en-US" dirty="0" smtClean="0"/>
            <a:t>JS</a:t>
          </a:r>
          <a:endParaRPr lang="en-US" dirty="0"/>
        </a:p>
      </dgm:t>
      <dgm:extLst>
        <a:ext uri="{E40237B7-FDA0-4F09-8148-C483321AD2D9}">
          <dgm14:cNvPr xmlns:dgm14="http://schemas.microsoft.com/office/drawing/2010/diagram" id="0" name="" title="JavaScript"/>
        </a:ext>
      </dgm:extLst>
    </dgm:pt>
    <dgm:pt modelId="{83D50930-4BBE-514A-B86D-57A5982D038B}" type="parTrans" cxnId="{65798577-29E3-954A-A6F9-E767C7CC31DF}">
      <dgm:prSet/>
      <dgm:spPr/>
      <dgm:t>
        <a:bodyPr/>
        <a:lstStyle/>
        <a:p>
          <a:endParaRPr lang="en-US"/>
        </a:p>
      </dgm:t>
    </dgm:pt>
    <dgm:pt modelId="{C08018A0-B310-7B42-AD64-7178BFE2FE5E}" type="sibTrans" cxnId="{65798577-29E3-954A-A6F9-E767C7CC31DF}">
      <dgm:prSet/>
      <dgm:spPr/>
      <dgm:t>
        <a:bodyPr/>
        <a:lstStyle/>
        <a:p>
          <a:endParaRPr lang="en-US"/>
        </a:p>
      </dgm:t>
    </dgm:pt>
    <dgm:pt modelId="{8F3D2A97-08D1-CA49-A76C-5F9BA1750EA4}" type="pres">
      <dgm:prSet presAssocID="{59F14267-2C76-264E-8F10-1E43A8807DDA}" presName="composite" presStyleCnt="0">
        <dgm:presLayoutVars>
          <dgm:chMax val="5"/>
          <dgm:dir/>
          <dgm:animLvl val="ctr"/>
          <dgm:resizeHandles val="exact"/>
        </dgm:presLayoutVars>
      </dgm:prSet>
      <dgm:spPr/>
      <dgm:t>
        <a:bodyPr/>
        <a:lstStyle/>
        <a:p>
          <a:endParaRPr lang="en-US"/>
        </a:p>
      </dgm:t>
    </dgm:pt>
    <dgm:pt modelId="{59ADB80B-D4CF-E047-A2F4-943EEB3F0955}" type="pres">
      <dgm:prSet presAssocID="{59F14267-2C76-264E-8F10-1E43A8807DDA}" presName="cycle" presStyleCnt="0"/>
      <dgm:spPr/>
    </dgm:pt>
    <dgm:pt modelId="{36E9B2E3-EF38-5040-BB7E-3E483F455DEE}" type="pres">
      <dgm:prSet presAssocID="{59F14267-2C76-264E-8F10-1E43A8807DDA}" presName="centerShape" presStyleCnt="0"/>
      <dgm:spPr/>
    </dgm:pt>
    <dgm:pt modelId="{FC459F91-5763-C242-80EA-5FBDDF042E24}" type="pres">
      <dgm:prSet presAssocID="{59F14267-2C76-264E-8F10-1E43A8807DDA}" presName="connSite" presStyleLbl="node1" presStyleIdx="0" presStyleCnt="4"/>
      <dgm:spPr/>
    </dgm:pt>
    <dgm:pt modelId="{56B6FE8C-59F2-D849-97AE-2B626B51B778}" type="pres">
      <dgm:prSet presAssocID="{59F14267-2C76-264E-8F10-1E43A8807DDA}" presName="visible" presStyleLbl="node1" presStyleIdx="0" presStyleCnt="4" custLinFactNeighborX="-12809" custLinFactNeighborY="11228"/>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extLst>
        <a:ext uri="{E40237B7-FDA0-4F09-8148-C483321AD2D9}">
          <dgm14:cNvPr xmlns:dgm14="http://schemas.microsoft.com/office/drawing/2010/diagram" id="0" name="" title="All together they make the front-end web"/>
        </a:ext>
      </dgm:extLst>
    </dgm:pt>
    <dgm:pt modelId="{EA2D727A-1EB5-A545-91C4-E227C856F638}" type="pres">
      <dgm:prSet presAssocID="{47311212-F5EF-4F4F-A954-A9A67ABDAB75}" presName="Name25" presStyleLbl="parChTrans1D1" presStyleIdx="0" presStyleCnt="3"/>
      <dgm:spPr/>
      <dgm:t>
        <a:bodyPr/>
        <a:lstStyle/>
        <a:p>
          <a:endParaRPr lang="en-US"/>
        </a:p>
      </dgm:t>
    </dgm:pt>
    <dgm:pt modelId="{B09A32F7-B449-9744-96BC-8AF6083583A9}" type="pres">
      <dgm:prSet presAssocID="{EAA1B1C4-7724-424C-97F5-89D742B4750A}" presName="node" presStyleCnt="0"/>
      <dgm:spPr/>
    </dgm:pt>
    <dgm:pt modelId="{BE5F1665-D9EB-334D-B98D-2F708F4C1CF2}" type="pres">
      <dgm:prSet presAssocID="{EAA1B1C4-7724-424C-97F5-89D742B4750A}" presName="parentNode" presStyleLbl="node1" presStyleIdx="1" presStyleCnt="4" custLinFactNeighborX="6851" custLinFactNeighborY="-119">
        <dgm:presLayoutVars>
          <dgm:chMax val="1"/>
          <dgm:bulletEnabled val="1"/>
        </dgm:presLayoutVars>
      </dgm:prSet>
      <dgm:spPr/>
      <dgm:t>
        <a:bodyPr/>
        <a:lstStyle/>
        <a:p>
          <a:endParaRPr lang="en-US"/>
        </a:p>
      </dgm:t>
    </dgm:pt>
    <dgm:pt modelId="{F8EEB125-D8EA-F64C-98AC-52061FEDE4A9}" type="pres">
      <dgm:prSet presAssocID="{EAA1B1C4-7724-424C-97F5-89D742B4750A}" presName="childNode" presStyleLbl="revTx" presStyleIdx="0" presStyleCnt="0">
        <dgm:presLayoutVars>
          <dgm:bulletEnabled val="1"/>
        </dgm:presLayoutVars>
      </dgm:prSet>
      <dgm:spPr/>
      <dgm:t>
        <a:bodyPr/>
        <a:lstStyle/>
        <a:p>
          <a:endParaRPr lang="en-US"/>
        </a:p>
      </dgm:t>
    </dgm:pt>
    <dgm:pt modelId="{1ECE70B4-F124-F844-87D7-ADABD3993806}" type="pres">
      <dgm:prSet presAssocID="{AACB501C-87B9-3D44-A838-680CEAFE95C5}" presName="Name25" presStyleLbl="parChTrans1D1" presStyleIdx="1" presStyleCnt="3"/>
      <dgm:spPr/>
      <dgm:t>
        <a:bodyPr/>
        <a:lstStyle/>
        <a:p>
          <a:endParaRPr lang="en-US"/>
        </a:p>
      </dgm:t>
    </dgm:pt>
    <dgm:pt modelId="{D4735525-DE8A-2548-9C79-9A742D193C56}" type="pres">
      <dgm:prSet presAssocID="{94FE831B-C860-E943-AE0D-517599C382A3}" presName="node" presStyleCnt="0"/>
      <dgm:spPr/>
    </dgm:pt>
    <dgm:pt modelId="{8A7095A0-02B9-8E4B-B287-401CA3458DE4}" type="pres">
      <dgm:prSet presAssocID="{94FE831B-C860-E943-AE0D-517599C382A3}" presName="parentNode" presStyleLbl="node1" presStyleIdx="2" presStyleCnt="4">
        <dgm:presLayoutVars>
          <dgm:chMax val="1"/>
          <dgm:bulletEnabled val="1"/>
        </dgm:presLayoutVars>
      </dgm:prSet>
      <dgm:spPr/>
      <dgm:t>
        <a:bodyPr/>
        <a:lstStyle/>
        <a:p>
          <a:endParaRPr lang="en-US"/>
        </a:p>
      </dgm:t>
    </dgm:pt>
    <dgm:pt modelId="{CA2E052E-F707-0948-AD21-A0D4A40C6629}" type="pres">
      <dgm:prSet presAssocID="{94FE831B-C860-E943-AE0D-517599C382A3}" presName="childNode" presStyleLbl="revTx" presStyleIdx="0" presStyleCnt="0">
        <dgm:presLayoutVars>
          <dgm:bulletEnabled val="1"/>
        </dgm:presLayoutVars>
      </dgm:prSet>
      <dgm:spPr/>
      <dgm:t>
        <a:bodyPr/>
        <a:lstStyle/>
        <a:p>
          <a:endParaRPr lang="en-US"/>
        </a:p>
      </dgm:t>
    </dgm:pt>
    <dgm:pt modelId="{834F3518-95B8-644D-8EF8-F66C78C23A9D}" type="pres">
      <dgm:prSet presAssocID="{83D50930-4BBE-514A-B86D-57A5982D038B}" presName="Name25" presStyleLbl="parChTrans1D1" presStyleIdx="2" presStyleCnt="3"/>
      <dgm:spPr/>
      <dgm:t>
        <a:bodyPr/>
        <a:lstStyle/>
        <a:p>
          <a:endParaRPr lang="en-US"/>
        </a:p>
      </dgm:t>
    </dgm:pt>
    <dgm:pt modelId="{A74585F2-EA1F-4E4C-AE39-149750D57772}" type="pres">
      <dgm:prSet presAssocID="{4357A109-A886-BA47-ADFC-8A81FBBBDCBD}" presName="node" presStyleCnt="0"/>
      <dgm:spPr/>
    </dgm:pt>
    <dgm:pt modelId="{B6654E88-C422-4442-80E6-EE2112854134}" type="pres">
      <dgm:prSet presAssocID="{4357A109-A886-BA47-ADFC-8A81FBBBDCBD}" presName="parentNode" presStyleLbl="node1" presStyleIdx="3" presStyleCnt="4">
        <dgm:presLayoutVars>
          <dgm:chMax val="1"/>
          <dgm:bulletEnabled val="1"/>
        </dgm:presLayoutVars>
      </dgm:prSet>
      <dgm:spPr/>
      <dgm:t>
        <a:bodyPr/>
        <a:lstStyle/>
        <a:p>
          <a:endParaRPr lang="en-US"/>
        </a:p>
      </dgm:t>
    </dgm:pt>
    <dgm:pt modelId="{67911288-0162-D647-A2A1-327D5DE25B6E}" type="pres">
      <dgm:prSet presAssocID="{4357A109-A886-BA47-ADFC-8A81FBBBDCBD}" presName="childNode" presStyleLbl="revTx" presStyleIdx="0" presStyleCnt="0">
        <dgm:presLayoutVars>
          <dgm:bulletEnabled val="1"/>
        </dgm:presLayoutVars>
      </dgm:prSet>
      <dgm:spPr/>
      <dgm:t>
        <a:bodyPr/>
        <a:lstStyle/>
        <a:p>
          <a:endParaRPr lang="en-US"/>
        </a:p>
      </dgm:t>
    </dgm:pt>
  </dgm:ptLst>
  <dgm:cxnLst>
    <dgm:cxn modelId="{489DEDD0-CD2E-FA44-8343-E6D6E3EAF157}" srcId="{59F14267-2C76-264E-8F10-1E43A8807DDA}" destId="{EAA1B1C4-7724-424C-97F5-89D742B4750A}" srcOrd="0" destOrd="0" parTransId="{47311212-F5EF-4F4F-A954-A9A67ABDAB75}" sibTransId="{D49DBB10-23B9-0544-B9D9-C2D9AA0E52C9}"/>
    <dgm:cxn modelId="{65798577-29E3-954A-A6F9-E767C7CC31DF}" srcId="{59F14267-2C76-264E-8F10-1E43A8807DDA}" destId="{4357A109-A886-BA47-ADFC-8A81FBBBDCBD}" srcOrd="2" destOrd="0" parTransId="{83D50930-4BBE-514A-B86D-57A5982D038B}" sibTransId="{C08018A0-B310-7B42-AD64-7178BFE2FE5E}"/>
    <dgm:cxn modelId="{C31A1E9D-DA4B-D04E-B5BB-B2BB3FF6940F}" type="presOf" srcId="{83D50930-4BBE-514A-B86D-57A5982D038B}" destId="{834F3518-95B8-644D-8EF8-F66C78C23A9D}" srcOrd="0" destOrd="0" presId="urn:microsoft.com/office/officeart/2005/8/layout/radial2"/>
    <dgm:cxn modelId="{C27C1E3C-11B3-BD42-AAAF-835C58ACDE92}" type="presOf" srcId="{94FE831B-C860-E943-AE0D-517599C382A3}" destId="{8A7095A0-02B9-8E4B-B287-401CA3458DE4}" srcOrd="0" destOrd="0" presId="urn:microsoft.com/office/officeart/2005/8/layout/radial2"/>
    <dgm:cxn modelId="{C9E61C77-3F19-4B4C-9304-3552575CA84B}" type="presOf" srcId="{AACB501C-87B9-3D44-A838-680CEAFE95C5}" destId="{1ECE70B4-F124-F844-87D7-ADABD3993806}" srcOrd="0" destOrd="0" presId="urn:microsoft.com/office/officeart/2005/8/layout/radial2"/>
    <dgm:cxn modelId="{979346B2-B587-6C4A-A578-CEF95B3BD81C}" type="presOf" srcId="{4357A109-A886-BA47-ADFC-8A81FBBBDCBD}" destId="{B6654E88-C422-4442-80E6-EE2112854134}" srcOrd="0" destOrd="0" presId="urn:microsoft.com/office/officeart/2005/8/layout/radial2"/>
    <dgm:cxn modelId="{950DC2B1-7CD6-7141-A6AF-CE4D6B68FE95}" type="presOf" srcId="{47311212-F5EF-4F4F-A954-A9A67ABDAB75}" destId="{EA2D727A-1EB5-A545-91C4-E227C856F638}" srcOrd="0" destOrd="0" presId="urn:microsoft.com/office/officeart/2005/8/layout/radial2"/>
    <dgm:cxn modelId="{FB2DE451-1DDB-2D42-8888-9933A8036772}" srcId="{59F14267-2C76-264E-8F10-1E43A8807DDA}" destId="{94FE831B-C860-E943-AE0D-517599C382A3}" srcOrd="1" destOrd="0" parTransId="{AACB501C-87B9-3D44-A838-680CEAFE95C5}" sibTransId="{4F48A475-3F13-C34F-9884-6183EBF19457}"/>
    <dgm:cxn modelId="{C27DD202-772C-8041-94F0-B673F120A449}" type="presOf" srcId="{59F14267-2C76-264E-8F10-1E43A8807DDA}" destId="{8F3D2A97-08D1-CA49-A76C-5F9BA1750EA4}" srcOrd="0" destOrd="0" presId="urn:microsoft.com/office/officeart/2005/8/layout/radial2"/>
    <dgm:cxn modelId="{45F78B0D-6FC0-5141-BBBD-6550A5B981A4}" type="presOf" srcId="{EAA1B1C4-7724-424C-97F5-89D742B4750A}" destId="{BE5F1665-D9EB-334D-B98D-2F708F4C1CF2}" srcOrd="0" destOrd="0" presId="urn:microsoft.com/office/officeart/2005/8/layout/radial2"/>
    <dgm:cxn modelId="{3DE81FDD-2086-7846-9F07-F0EF6C4571C8}" type="presParOf" srcId="{8F3D2A97-08D1-CA49-A76C-5F9BA1750EA4}" destId="{59ADB80B-D4CF-E047-A2F4-943EEB3F0955}" srcOrd="0" destOrd="0" presId="urn:microsoft.com/office/officeart/2005/8/layout/radial2"/>
    <dgm:cxn modelId="{FC0FF6FE-22A0-4F4A-9B1A-ADF42C0A35A4}" type="presParOf" srcId="{59ADB80B-D4CF-E047-A2F4-943EEB3F0955}" destId="{36E9B2E3-EF38-5040-BB7E-3E483F455DEE}" srcOrd="0" destOrd="0" presId="urn:microsoft.com/office/officeart/2005/8/layout/radial2"/>
    <dgm:cxn modelId="{2E76A0F2-2B23-F040-8907-B3FBC572F6D7}" type="presParOf" srcId="{36E9B2E3-EF38-5040-BB7E-3E483F455DEE}" destId="{FC459F91-5763-C242-80EA-5FBDDF042E24}" srcOrd="0" destOrd="0" presId="urn:microsoft.com/office/officeart/2005/8/layout/radial2"/>
    <dgm:cxn modelId="{D5B2A284-CF7F-DE40-92D4-1BAC866E8ED7}" type="presParOf" srcId="{36E9B2E3-EF38-5040-BB7E-3E483F455DEE}" destId="{56B6FE8C-59F2-D849-97AE-2B626B51B778}" srcOrd="1" destOrd="0" presId="urn:microsoft.com/office/officeart/2005/8/layout/radial2"/>
    <dgm:cxn modelId="{8AF4E69B-E0D3-A748-995A-AC882B75B5DC}" type="presParOf" srcId="{59ADB80B-D4CF-E047-A2F4-943EEB3F0955}" destId="{EA2D727A-1EB5-A545-91C4-E227C856F638}" srcOrd="1" destOrd="0" presId="urn:microsoft.com/office/officeart/2005/8/layout/radial2"/>
    <dgm:cxn modelId="{9EAA6229-3816-8E47-BCCF-03A8ECBB7F4D}" type="presParOf" srcId="{59ADB80B-D4CF-E047-A2F4-943EEB3F0955}" destId="{B09A32F7-B449-9744-96BC-8AF6083583A9}" srcOrd="2" destOrd="0" presId="urn:microsoft.com/office/officeart/2005/8/layout/radial2"/>
    <dgm:cxn modelId="{50AD6034-A2F8-FD45-9326-7B78CA6D68E1}" type="presParOf" srcId="{B09A32F7-B449-9744-96BC-8AF6083583A9}" destId="{BE5F1665-D9EB-334D-B98D-2F708F4C1CF2}" srcOrd="0" destOrd="0" presId="urn:microsoft.com/office/officeart/2005/8/layout/radial2"/>
    <dgm:cxn modelId="{3A8C4891-5B70-824D-B316-60A83546A945}" type="presParOf" srcId="{B09A32F7-B449-9744-96BC-8AF6083583A9}" destId="{F8EEB125-D8EA-F64C-98AC-52061FEDE4A9}" srcOrd="1" destOrd="0" presId="urn:microsoft.com/office/officeart/2005/8/layout/radial2"/>
    <dgm:cxn modelId="{E090709A-41C0-7F49-AA38-E21FC0F23F5F}" type="presParOf" srcId="{59ADB80B-D4CF-E047-A2F4-943EEB3F0955}" destId="{1ECE70B4-F124-F844-87D7-ADABD3993806}" srcOrd="3" destOrd="0" presId="urn:microsoft.com/office/officeart/2005/8/layout/radial2"/>
    <dgm:cxn modelId="{5B0FADB5-F67A-E04C-8D22-C1806172A0E7}" type="presParOf" srcId="{59ADB80B-D4CF-E047-A2F4-943EEB3F0955}" destId="{D4735525-DE8A-2548-9C79-9A742D193C56}" srcOrd="4" destOrd="0" presId="urn:microsoft.com/office/officeart/2005/8/layout/radial2"/>
    <dgm:cxn modelId="{CB32B43A-5FE6-BC4A-B7B0-242BF3E26997}" type="presParOf" srcId="{D4735525-DE8A-2548-9C79-9A742D193C56}" destId="{8A7095A0-02B9-8E4B-B287-401CA3458DE4}" srcOrd="0" destOrd="0" presId="urn:microsoft.com/office/officeart/2005/8/layout/radial2"/>
    <dgm:cxn modelId="{18C30D6A-21D2-1D4C-A50D-85B95005E6DE}" type="presParOf" srcId="{D4735525-DE8A-2548-9C79-9A742D193C56}" destId="{CA2E052E-F707-0948-AD21-A0D4A40C6629}" srcOrd="1" destOrd="0" presId="urn:microsoft.com/office/officeart/2005/8/layout/radial2"/>
    <dgm:cxn modelId="{44F66653-2F47-F34A-A3A9-12CA811D8633}" type="presParOf" srcId="{59ADB80B-D4CF-E047-A2F4-943EEB3F0955}" destId="{834F3518-95B8-644D-8EF8-F66C78C23A9D}" srcOrd="5" destOrd="0" presId="urn:microsoft.com/office/officeart/2005/8/layout/radial2"/>
    <dgm:cxn modelId="{979B4D7D-A239-BB4B-A408-31B962CAC6D2}" type="presParOf" srcId="{59ADB80B-D4CF-E047-A2F4-943EEB3F0955}" destId="{A74585F2-EA1F-4E4C-AE39-149750D57772}" srcOrd="6" destOrd="0" presId="urn:microsoft.com/office/officeart/2005/8/layout/radial2"/>
    <dgm:cxn modelId="{39475B3C-5AE5-A144-95B6-D88486AE10D3}" type="presParOf" srcId="{A74585F2-EA1F-4E4C-AE39-149750D57772}" destId="{B6654E88-C422-4442-80E6-EE2112854134}" srcOrd="0" destOrd="0" presId="urn:microsoft.com/office/officeart/2005/8/layout/radial2"/>
    <dgm:cxn modelId="{5A1B79FC-82A0-1940-B001-2A822A8A5516}" type="presParOf" srcId="{A74585F2-EA1F-4E4C-AE39-149750D57772}" destId="{67911288-0162-D647-A2A1-327D5DE25B6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F3518-95B8-644D-8EF8-F66C78C23A9D}">
      <dsp:nvSpPr>
        <dsp:cNvPr id="0" name=""/>
        <dsp:cNvSpPr/>
      </dsp:nvSpPr>
      <dsp:spPr>
        <a:xfrm rot="2561499">
          <a:off x="1860782" y="3043818"/>
          <a:ext cx="660891" cy="61523"/>
        </a:xfrm>
        <a:custGeom>
          <a:avLst/>
          <a:gdLst/>
          <a:ahLst/>
          <a:cxnLst/>
          <a:rect l="0" t="0" r="0" b="0"/>
          <a:pathLst>
            <a:path>
              <a:moveTo>
                <a:pt x="0" y="30761"/>
              </a:moveTo>
              <a:lnTo>
                <a:pt x="660891" y="30761"/>
              </a:lnTo>
            </a:path>
          </a:pathLst>
        </a:custGeom>
        <a:noFill/>
        <a:ln w="1397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1ECE70B4-F124-F844-87D7-ADABD3993806}">
      <dsp:nvSpPr>
        <dsp:cNvPr id="0" name=""/>
        <dsp:cNvSpPr/>
      </dsp:nvSpPr>
      <dsp:spPr>
        <a:xfrm>
          <a:off x="1948346" y="2144906"/>
          <a:ext cx="734429" cy="61523"/>
        </a:xfrm>
        <a:custGeom>
          <a:avLst/>
          <a:gdLst/>
          <a:ahLst/>
          <a:cxnLst/>
          <a:rect l="0" t="0" r="0" b="0"/>
          <a:pathLst>
            <a:path>
              <a:moveTo>
                <a:pt x="0" y="30761"/>
              </a:moveTo>
              <a:lnTo>
                <a:pt x="734429" y="30761"/>
              </a:lnTo>
            </a:path>
          </a:pathLst>
        </a:custGeom>
        <a:noFill/>
        <a:ln w="1397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EA2D727A-1EB5-A545-91C4-E227C856F638}">
      <dsp:nvSpPr>
        <dsp:cNvPr id="0" name=""/>
        <dsp:cNvSpPr/>
      </dsp:nvSpPr>
      <dsp:spPr>
        <a:xfrm rot="19123293">
          <a:off x="1855543" y="1256330"/>
          <a:ext cx="746941" cy="61523"/>
        </a:xfrm>
        <a:custGeom>
          <a:avLst/>
          <a:gdLst/>
          <a:ahLst/>
          <a:cxnLst/>
          <a:rect l="0" t="0" r="0" b="0"/>
          <a:pathLst>
            <a:path>
              <a:moveTo>
                <a:pt x="0" y="30761"/>
              </a:moveTo>
              <a:lnTo>
                <a:pt x="746941" y="30761"/>
              </a:lnTo>
            </a:path>
          </a:pathLst>
        </a:custGeom>
        <a:noFill/>
        <a:ln w="1397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56B6FE8C-59F2-D849-97AE-2B626B51B778}">
      <dsp:nvSpPr>
        <dsp:cNvPr id="0" name=""/>
        <dsp:cNvSpPr/>
      </dsp:nvSpPr>
      <dsp:spPr>
        <a:xfrm>
          <a:off x="0" y="1365284"/>
          <a:ext cx="2090126" cy="20901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BE5F1665-D9EB-334D-B98D-2F708F4C1CF2}">
      <dsp:nvSpPr>
        <dsp:cNvPr id="0" name=""/>
        <dsp:cNvSpPr/>
      </dsp:nvSpPr>
      <dsp:spPr>
        <a:xfrm>
          <a:off x="2353870" y="0"/>
          <a:ext cx="1254075" cy="1254075"/>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28000" prstMaterial="matte"/>
        </a:bodyPr>
        <a:lstStyle/>
        <a:p>
          <a:pPr lvl="0" algn="ctr" defTabSz="1244600">
            <a:lnSpc>
              <a:spcPct val="90000"/>
            </a:lnSpc>
            <a:spcBef>
              <a:spcPct val="0"/>
            </a:spcBef>
            <a:spcAft>
              <a:spcPct val="35000"/>
            </a:spcAft>
          </a:pPr>
          <a:r>
            <a:rPr lang="en-US" sz="2800" kern="1200" dirty="0" smtClean="0"/>
            <a:t>HTML</a:t>
          </a:r>
        </a:p>
      </dsp:txBody>
      <dsp:txXfrm>
        <a:off x="2537525" y="183655"/>
        <a:ext cx="886765" cy="886765"/>
      </dsp:txXfrm>
    </dsp:sp>
    <dsp:sp modelId="{8A7095A0-02B9-8E4B-B287-401CA3458DE4}">
      <dsp:nvSpPr>
        <dsp:cNvPr id="0" name=""/>
        <dsp:cNvSpPr/>
      </dsp:nvSpPr>
      <dsp:spPr>
        <a:xfrm>
          <a:off x="2682776" y="1548630"/>
          <a:ext cx="1254075" cy="1254075"/>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28000" prstMaterial="matte"/>
        </a:bodyPr>
        <a:lstStyle/>
        <a:p>
          <a:pPr lvl="0" algn="ctr" defTabSz="1244600">
            <a:lnSpc>
              <a:spcPct val="90000"/>
            </a:lnSpc>
            <a:spcBef>
              <a:spcPct val="0"/>
            </a:spcBef>
            <a:spcAft>
              <a:spcPct val="35000"/>
            </a:spcAft>
          </a:pPr>
          <a:r>
            <a:rPr lang="en-US" sz="2800" kern="1200" dirty="0" smtClean="0"/>
            <a:t>CSS</a:t>
          </a:r>
          <a:endParaRPr lang="en-US" sz="2800" kern="1200" dirty="0" smtClean="0"/>
        </a:p>
      </dsp:txBody>
      <dsp:txXfrm>
        <a:off x="2866431" y="1732285"/>
        <a:ext cx="886765" cy="886765"/>
      </dsp:txXfrm>
    </dsp:sp>
    <dsp:sp modelId="{B6654E88-C422-4442-80E6-EE2112854134}">
      <dsp:nvSpPr>
        <dsp:cNvPr id="0" name=""/>
        <dsp:cNvSpPr/>
      </dsp:nvSpPr>
      <dsp:spPr>
        <a:xfrm>
          <a:off x="2267954" y="3096766"/>
          <a:ext cx="1254075" cy="1254075"/>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28000" prstMaterial="matte"/>
        </a:bodyPr>
        <a:lstStyle/>
        <a:p>
          <a:pPr lvl="0" algn="ctr" defTabSz="1244600">
            <a:lnSpc>
              <a:spcPct val="90000"/>
            </a:lnSpc>
            <a:spcBef>
              <a:spcPct val="0"/>
            </a:spcBef>
            <a:spcAft>
              <a:spcPct val="35000"/>
            </a:spcAft>
          </a:pPr>
          <a:r>
            <a:rPr lang="en-US" sz="2800" kern="1200" dirty="0" smtClean="0"/>
            <a:t>JS</a:t>
          </a:r>
          <a:endParaRPr lang="en-US" sz="2800" kern="1200" dirty="0"/>
        </a:p>
      </dsp:txBody>
      <dsp:txXfrm>
        <a:off x="2451609" y="3280421"/>
        <a:ext cx="886765" cy="88676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39873D-ABAD-A740-90A0-D3CB17BD4FDD}" type="datetimeFigureOut">
              <a:rPr lang="en-US" smtClean="0"/>
              <a:t>3/6/18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EC9DE0-926A-DC4C-B155-D0051CD00876}" type="slidenum">
              <a:rPr lang="en-US" smtClean="0"/>
              <a:t>‹#›</a:t>
            </a:fld>
            <a:endParaRPr lang="en-US" dirty="0"/>
          </a:p>
        </p:txBody>
      </p:sp>
    </p:spTree>
    <p:extLst>
      <p:ext uri="{BB962C8B-B14F-4D97-AF65-F5344CB8AC3E}">
        <p14:creationId xmlns:p14="http://schemas.microsoft.com/office/powerpoint/2010/main" val="504407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45893-ECDB-6041-A99F-A9A51C9588BC}" type="datetimeFigureOut">
              <a:rPr lang="en-US" smtClean="0"/>
              <a:t>3/6/18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D9DA8-E3EE-184D-BB56-31BD26CCF11B}" type="slidenum">
              <a:rPr lang="en-US" smtClean="0"/>
              <a:t>‹#›</a:t>
            </a:fld>
            <a:endParaRPr lang="en-US" dirty="0"/>
          </a:p>
        </p:txBody>
      </p:sp>
    </p:spTree>
    <p:extLst>
      <p:ext uri="{BB962C8B-B14F-4D97-AF65-F5344CB8AC3E}">
        <p14:creationId xmlns:p14="http://schemas.microsoft.com/office/powerpoint/2010/main" val="5564638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creen_reader" TargetMode="External"/><Relationship Id="rId4" Type="http://schemas.openxmlformats.org/officeDocument/2006/relationships/hyperlink" Target="https://en.wikipedia.org/wiki/Braille_display"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a:t>
            </a:fld>
            <a:endParaRPr lang="en-US" dirty="0"/>
          </a:p>
        </p:txBody>
      </p:sp>
    </p:spTree>
    <p:extLst>
      <p:ext uri="{BB962C8B-B14F-4D97-AF65-F5344CB8AC3E}">
        <p14:creationId xmlns:p14="http://schemas.microsoft.com/office/powerpoint/2010/main" val="160378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10</a:t>
            </a:fld>
            <a:endParaRPr lang="en-US" dirty="0"/>
          </a:p>
        </p:txBody>
      </p:sp>
    </p:spTree>
    <p:extLst>
      <p:ext uri="{BB962C8B-B14F-4D97-AF65-F5344CB8AC3E}">
        <p14:creationId xmlns:p14="http://schemas.microsoft.com/office/powerpoint/2010/main" val="17863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11</a:t>
            </a:fld>
            <a:endParaRPr lang="en-US" dirty="0"/>
          </a:p>
        </p:txBody>
      </p:sp>
    </p:spTree>
    <p:extLst>
      <p:ext uri="{BB962C8B-B14F-4D97-AF65-F5344CB8AC3E}">
        <p14:creationId xmlns:p14="http://schemas.microsoft.com/office/powerpoint/2010/main" val="68955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12</a:t>
            </a:fld>
            <a:endParaRPr lang="en-US" dirty="0"/>
          </a:p>
        </p:txBody>
      </p:sp>
    </p:spTree>
    <p:extLst>
      <p:ext uri="{BB962C8B-B14F-4D97-AF65-F5344CB8AC3E}">
        <p14:creationId xmlns:p14="http://schemas.microsoft.com/office/powerpoint/2010/main" val="5882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13</a:t>
            </a:fld>
            <a:endParaRPr lang="en-US" dirty="0"/>
          </a:p>
        </p:txBody>
      </p:sp>
    </p:spTree>
    <p:extLst>
      <p:ext uri="{BB962C8B-B14F-4D97-AF65-F5344CB8AC3E}">
        <p14:creationId xmlns:p14="http://schemas.microsoft.com/office/powerpoint/2010/main" val="80880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14</a:t>
            </a:fld>
            <a:endParaRPr lang="en-US" dirty="0"/>
          </a:p>
        </p:txBody>
      </p:sp>
    </p:spTree>
    <p:extLst>
      <p:ext uri="{BB962C8B-B14F-4D97-AF65-F5344CB8AC3E}">
        <p14:creationId xmlns:p14="http://schemas.microsoft.com/office/powerpoint/2010/main" val="9225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15</a:t>
            </a:fld>
            <a:endParaRPr lang="en-US" dirty="0"/>
          </a:p>
        </p:txBody>
      </p:sp>
    </p:spTree>
    <p:extLst>
      <p:ext uri="{BB962C8B-B14F-4D97-AF65-F5344CB8AC3E}">
        <p14:creationId xmlns:p14="http://schemas.microsoft.com/office/powerpoint/2010/main" val="213725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16</a:t>
            </a:fld>
            <a:endParaRPr lang="en-US" dirty="0"/>
          </a:p>
        </p:txBody>
      </p:sp>
    </p:spTree>
    <p:extLst>
      <p:ext uri="{BB962C8B-B14F-4D97-AF65-F5344CB8AC3E}">
        <p14:creationId xmlns:p14="http://schemas.microsoft.com/office/powerpoint/2010/main" val="1966850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17</a:t>
            </a:fld>
            <a:endParaRPr lang="en-US" dirty="0"/>
          </a:p>
        </p:txBody>
      </p:sp>
    </p:spTree>
    <p:extLst>
      <p:ext uri="{BB962C8B-B14F-4D97-AF65-F5344CB8AC3E}">
        <p14:creationId xmlns:p14="http://schemas.microsoft.com/office/powerpoint/2010/main" val="638894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18</a:t>
            </a:fld>
            <a:endParaRPr lang="en-US" dirty="0"/>
          </a:p>
        </p:txBody>
      </p:sp>
    </p:spTree>
    <p:extLst>
      <p:ext uri="{BB962C8B-B14F-4D97-AF65-F5344CB8AC3E}">
        <p14:creationId xmlns:p14="http://schemas.microsoft.com/office/powerpoint/2010/main" val="48211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19</a:t>
            </a:fld>
            <a:endParaRPr lang="en-US" dirty="0"/>
          </a:p>
        </p:txBody>
      </p:sp>
    </p:spTree>
    <p:extLst>
      <p:ext uri="{BB962C8B-B14F-4D97-AF65-F5344CB8AC3E}">
        <p14:creationId xmlns:p14="http://schemas.microsoft.com/office/powerpoint/2010/main" val="43256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Separation of formatting and content makes it possible to present the same markup page in different styles for different rendering methods, such as on-screen, in print, by voice (via speech-based browser or </a:t>
            </a:r>
            <a:r>
              <a:rPr lang="en-US" dirty="0" smtClean="0">
                <a:hlinkClick r:id="rId3" tooltip="Screen reader"/>
              </a:rPr>
              <a:t>screen reader</a:t>
            </a:r>
            <a:r>
              <a:rPr lang="en-US" dirty="0" smtClean="0"/>
              <a:t>), and on </a:t>
            </a:r>
            <a:r>
              <a:rPr lang="en-US" dirty="0" smtClean="0">
                <a:hlinkClick r:id="rId4" tooltip="Braille display"/>
              </a:rPr>
              <a:t>Braille-based</a:t>
            </a:r>
            <a:r>
              <a:rPr lang="en-US" dirty="0" smtClean="0"/>
              <a:t> tactile devices. It can also display the web page differently depending on the screen size or viewing device. Readers can also specify a different style sheet, such as a CSS file stored on their own computer, to override the one the author specified.</a:t>
            </a:r>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a:t>
            </a:fld>
            <a:endParaRPr lang="en-US" dirty="0"/>
          </a:p>
        </p:txBody>
      </p:sp>
    </p:spTree>
    <p:extLst>
      <p:ext uri="{BB962C8B-B14F-4D97-AF65-F5344CB8AC3E}">
        <p14:creationId xmlns:p14="http://schemas.microsoft.com/office/powerpoint/2010/main" val="65822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20</a:t>
            </a:fld>
            <a:endParaRPr lang="en-US" dirty="0"/>
          </a:p>
        </p:txBody>
      </p:sp>
    </p:spTree>
    <p:extLst>
      <p:ext uri="{BB962C8B-B14F-4D97-AF65-F5344CB8AC3E}">
        <p14:creationId xmlns:p14="http://schemas.microsoft.com/office/powerpoint/2010/main" val="93134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21</a:t>
            </a:fld>
            <a:endParaRPr lang="en-US" dirty="0"/>
          </a:p>
        </p:txBody>
      </p:sp>
    </p:spTree>
    <p:extLst>
      <p:ext uri="{BB962C8B-B14F-4D97-AF65-F5344CB8AC3E}">
        <p14:creationId xmlns:p14="http://schemas.microsoft.com/office/powerpoint/2010/main" val="23665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22</a:t>
            </a:fld>
            <a:endParaRPr lang="en-US" dirty="0"/>
          </a:p>
        </p:txBody>
      </p:sp>
    </p:spTree>
    <p:extLst>
      <p:ext uri="{BB962C8B-B14F-4D97-AF65-F5344CB8AC3E}">
        <p14:creationId xmlns:p14="http://schemas.microsoft.com/office/powerpoint/2010/main" val="119959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23</a:t>
            </a:fld>
            <a:endParaRPr lang="en-US" dirty="0"/>
          </a:p>
        </p:txBody>
      </p:sp>
    </p:spTree>
    <p:extLst>
      <p:ext uri="{BB962C8B-B14F-4D97-AF65-F5344CB8AC3E}">
        <p14:creationId xmlns:p14="http://schemas.microsoft.com/office/powerpoint/2010/main" val="52759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24</a:t>
            </a:fld>
            <a:endParaRPr lang="en-US" dirty="0"/>
          </a:p>
        </p:txBody>
      </p:sp>
    </p:spTree>
    <p:extLst>
      <p:ext uri="{BB962C8B-B14F-4D97-AF65-F5344CB8AC3E}">
        <p14:creationId xmlns:p14="http://schemas.microsoft.com/office/powerpoint/2010/main" val="456636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25</a:t>
            </a:fld>
            <a:endParaRPr lang="en-US" dirty="0"/>
          </a:p>
        </p:txBody>
      </p:sp>
    </p:spTree>
    <p:extLst>
      <p:ext uri="{BB962C8B-B14F-4D97-AF65-F5344CB8AC3E}">
        <p14:creationId xmlns:p14="http://schemas.microsoft.com/office/powerpoint/2010/main" val="457583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26</a:t>
            </a:fld>
            <a:endParaRPr lang="en-US" dirty="0"/>
          </a:p>
        </p:txBody>
      </p:sp>
    </p:spTree>
    <p:extLst>
      <p:ext uri="{BB962C8B-B14F-4D97-AF65-F5344CB8AC3E}">
        <p14:creationId xmlns:p14="http://schemas.microsoft.com/office/powerpoint/2010/main" val="470961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Validation as a debugging tool</a:t>
            </a:r>
          </a:p>
          <a:p>
            <a:r>
              <a:rPr lang="en-US" dirty="0" smtClean="0"/>
              <a:t>While contemporary Web browsers do an increasingly good job of parsing even the worst HTML “tag soup”, some errors are not always caught gracefully. Very often, different software on different platforms will not handle errors in a similar fashion, making it extremely difficult to apply style or layout consistently.</a:t>
            </a:r>
          </a:p>
          <a:p>
            <a:r>
              <a:rPr lang="en-US" dirty="0" smtClean="0"/>
              <a:t>Using standard, interoperable markup and stylesheets, on the other hand, offers a much greater chance of having one's page handled consistently across platforms and user-agents. Indeed, most developers creating rich Web applications know that reliable scripting needs the document to be parsed by User-Agents without any unexpected error, and will make sure that their markup and CSS is validated before creating a rich interactive layer.</a:t>
            </a:r>
          </a:p>
          <a:p>
            <a:r>
              <a:rPr lang="en-US" dirty="0" smtClean="0"/>
              <a:t>When surveyed, a large majority of Web professionals will state that validation errors is the first thing they will check whenever they run into a Web styling or scripting bug.</a:t>
            </a:r>
          </a:p>
          <a:p>
            <a:r>
              <a:rPr lang="en-US" b="1" dirty="0" smtClean="0"/>
              <a:t>Validation as a future-proof quality check</a:t>
            </a:r>
          </a:p>
          <a:p>
            <a:r>
              <a:rPr lang="en-US" dirty="0" smtClean="0"/>
              <a:t>Checking that a page “displays fine” in several contemporary browsers may be a reasonable insurance that the page will “work” today, but it does not guarantee that it will work tomorrow.</a:t>
            </a:r>
          </a:p>
          <a:p>
            <a:r>
              <a:rPr lang="en-US" dirty="0" smtClean="0"/>
              <a:t>In the past, many authors who relied on the quirks of Netscape 1.1 suddenly found their pages appeared totally blank in Netscape 2.0. Whilst Internet Explorer initially set out to be bug-compatible with Netscape, it too has moved towards standards compliance in later releases.</a:t>
            </a:r>
          </a:p>
          <a:p>
            <a:r>
              <a:rPr lang="en-US" dirty="0" smtClean="0"/>
              <a:t>Validation is one of the simplest ways to check whether a page is built in accordance with Web standards, and provides one of the most reliable guarantee that future Web platforms will handle it as designed.</a:t>
            </a:r>
          </a:p>
          <a:p>
            <a:r>
              <a:rPr lang="en-US" b="1" dirty="0" smtClean="0"/>
              <a:t>Validation eases maintenance</a:t>
            </a:r>
          </a:p>
          <a:p>
            <a:r>
              <a:rPr lang="en-US" dirty="0" smtClean="0"/>
              <a:t>It is reasonable to consider that standards such as HTML and CSS are a form of “coding style” which is globally agreed upon. Creating Web pages or applications according to a widely accepted coding style makes them easier to maintain, even if the maintenance and evolution is performed by someone else.</a:t>
            </a:r>
          </a:p>
          <a:p>
            <a:r>
              <a:rPr lang="en-US" b="1" dirty="0" smtClean="0"/>
              <a:t>Validation helps teach good practices</a:t>
            </a:r>
          </a:p>
          <a:p>
            <a:r>
              <a:rPr lang="en-US" dirty="0" smtClean="0"/>
              <a:t>Many professionals have been authoring the Web with HTML and CSS for years and know these technologies by heart. Beginners and students, on the other hands, will find automated checking tools invaluable in spotting mistakes. Some teachers also stress that automated validation tests are a good introduction to broader, more complex quality concepts such as accessibility.</a:t>
            </a:r>
          </a:p>
          <a:p>
            <a:r>
              <a:rPr lang="en-US" b="1" dirty="0" smtClean="0"/>
              <a:t>Validation is a sign of professionalism</a:t>
            </a:r>
          </a:p>
          <a:p>
            <a:r>
              <a:rPr lang="en-US" dirty="0" smtClean="0"/>
              <a:t>As of today, there is little or no certification for Web professionals, and only few universities teach Web technologies, leaving most Web-smiths to learn by themselves, with varied success. Seasoned, able professionals will take pride in creating Web content using semantic and well-formed markup, separation of style and content, etc. Validation can then be used as a quick check to determine whether the code is the clean work of a seasoned HTML author, or quickly hacked-together tag soup.</a:t>
            </a:r>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27</a:t>
            </a:fld>
            <a:endParaRPr lang="en-US" dirty="0"/>
          </a:p>
        </p:txBody>
      </p:sp>
    </p:spTree>
    <p:extLst>
      <p:ext uri="{BB962C8B-B14F-4D97-AF65-F5344CB8AC3E}">
        <p14:creationId xmlns:p14="http://schemas.microsoft.com/office/powerpoint/2010/main" val="590357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28</a:t>
            </a:fld>
            <a:endParaRPr lang="en-US" dirty="0"/>
          </a:p>
        </p:txBody>
      </p:sp>
    </p:spTree>
    <p:extLst>
      <p:ext uri="{BB962C8B-B14F-4D97-AF65-F5344CB8AC3E}">
        <p14:creationId xmlns:p14="http://schemas.microsoft.com/office/powerpoint/2010/main" val="880990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29</a:t>
            </a:fld>
            <a:endParaRPr lang="en-US" dirty="0"/>
          </a:p>
        </p:txBody>
      </p:sp>
    </p:spTree>
    <p:extLst>
      <p:ext uri="{BB962C8B-B14F-4D97-AF65-F5344CB8AC3E}">
        <p14:creationId xmlns:p14="http://schemas.microsoft.com/office/powerpoint/2010/main" val="1277826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3</a:t>
            </a:fld>
            <a:endParaRPr lang="en-US" dirty="0"/>
          </a:p>
        </p:txBody>
      </p:sp>
    </p:spTree>
    <p:extLst>
      <p:ext uri="{BB962C8B-B14F-4D97-AF65-F5344CB8AC3E}">
        <p14:creationId xmlns:p14="http://schemas.microsoft.com/office/powerpoint/2010/main" val="1616968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30</a:t>
            </a:fld>
            <a:endParaRPr lang="en-US" dirty="0"/>
          </a:p>
        </p:txBody>
      </p:sp>
    </p:spTree>
    <p:extLst>
      <p:ext uri="{BB962C8B-B14F-4D97-AF65-F5344CB8AC3E}">
        <p14:creationId xmlns:p14="http://schemas.microsoft.com/office/powerpoint/2010/main" val="1155996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31</a:t>
            </a:fld>
            <a:endParaRPr lang="en-US" dirty="0"/>
          </a:p>
        </p:txBody>
      </p:sp>
    </p:spTree>
    <p:extLst>
      <p:ext uri="{BB962C8B-B14F-4D97-AF65-F5344CB8AC3E}">
        <p14:creationId xmlns:p14="http://schemas.microsoft.com/office/powerpoint/2010/main" val="554856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32</a:t>
            </a:fld>
            <a:endParaRPr lang="en-US" dirty="0"/>
          </a:p>
        </p:txBody>
      </p:sp>
    </p:spTree>
    <p:extLst>
      <p:ext uri="{BB962C8B-B14F-4D97-AF65-F5344CB8AC3E}">
        <p14:creationId xmlns:p14="http://schemas.microsoft.com/office/powerpoint/2010/main" val="1098998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33</a:t>
            </a:fld>
            <a:endParaRPr lang="en-US" dirty="0"/>
          </a:p>
        </p:txBody>
      </p:sp>
    </p:spTree>
    <p:extLst>
      <p:ext uri="{BB962C8B-B14F-4D97-AF65-F5344CB8AC3E}">
        <p14:creationId xmlns:p14="http://schemas.microsoft.com/office/powerpoint/2010/main" val="361647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34</a:t>
            </a:fld>
            <a:endParaRPr lang="en-US" dirty="0"/>
          </a:p>
        </p:txBody>
      </p:sp>
    </p:spTree>
    <p:extLst>
      <p:ext uri="{BB962C8B-B14F-4D97-AF65-F5344CB8AC3E}">
        <p14:creationId xmlns:p14="http://schemas.microsoft.com/office/powerpoint/2010/main" val="831601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35</a:t>
            </a:fld>
            <a:endParaRPr lang="en-US" dirty="0"/>
          </a:p>
        </p:txBody>
      </p:sp>
    </p:spTree>
    <p:extLst>
      <p:ext uri="{BB962C8B-B14F-4D97-AF65-F5344CB8AC3E}">
        <p14:creationId xmlns:p14="http://schemas.microsoft.com/office/powerpoint/2010/main" val="901474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36</a:t>
            </a:fld>
            <a:endParaRPr lang="en-US" dirty="0"/>
          </a:p>
        </p:txBody>
      </p:sp>
    </p:spTree>
    <p:extLst>
      <p:ext uri="{BB962C8B-B14F-4D97-AF65-F5344CB8AC3E}">
        <p14:creationId xmlns:p14="http://schemas.microsoft.com/office/powerpoint/2010/main" val="584069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37</a:t>
            </a:fld>
            <a:endParaRPr lang="en-US" dirty="0"/>
          </a:p>
        </p:txBody>
      </p:sp>
    </p:spTree>
    <p:extLst>
      <p:ext uri="{BB962C8B-B14F-4D97-AF65-F5344CB8AC3E}">
        <p14:creationId xmlns:p14="http://schemas.microsoft.com/office/powerpoint/2010/main" val="303529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38</a:t>
            </a:fld>
            <a:endParaRPr lang="en-US" dirty="0"/>
          </a:p>
        </p:txBody>
      </p:sp>
    </p:spTree>
    <p:extLst>
      <p:ext uri="{BB962C8B-B14F-4D97-AF65-F5344CB8AC3E}">
        <p14:creationId xmlns:p14="http://schemas.microsoft.com/office/powerpoint/2010/main" val="1142628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39</a:t>
            </a:fld>
            <a:endParaRPr lang="en-US" dirty="0"/>
          </a:p>
        </p:txBody>
      </p:sp>
    </p:spTree>
    <p:extLst>
      <p:ext uri="{BB962C8B-B14F-4D97-AF65-F5344CB8AC3E}">
        <p14:creationId xmlns:p14="http://schemas.microsoft.com/office/powerpoint/2010/main" val="135005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4</a:t>
            </a:fld>
            <a:endParaRPr lang="en-US" dirty="0"/>
          </a:p>
        </p:txBody>
      </p:sp>
    </p:spTree>
    <p:extLst>
      <p:ext uri="{BB962C8B-B14F-4D97-AF65-F5344CB8AC3E}">
        <p14:creationId xmlns:p14="http://schemas.microsoft.com/office/powerpoint/2010/main" val="100495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40</a:t>
            </a:fld>
            <a:endParaRPr lang="en-US" dirty="0"/>
          </a:p>
        </p:txBody>
      </p:sp>
    </p:spTree>
    <p:extLst>
      <p:ext uri="{BB962C8B-B14F-4D97-AF65-F5344CB8AC3E}">
        <p14:creationId xmlns:p14="http://schemas.microsoft.com/office/powerpoint/2010/main" val="114944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https://developer.mozilla.org/en-US/docs/Web/CSS/calc</a:t>
            </a:r>
          </a:p>
          <a:p>
            <a:r>
              <a:rPr lang="en-US" dirty="0" smtClean="0"/>
              <a:t>https://developer.mozilla.org/en-US/docs/Web/CSS/CSS_Lists_and_Counters/Using_CSS_counters</a:t>
            </a:r>
          </a:p>
          <a:p>
            <a:r>
              <a:rPr lang="en-US" dirty="0" smtClean="0"/>
              <a:t>https://www.w3schools.com/css/css3_gradients.asp</a:t>
            </a:r>
          </a:p>
          <a:p>
            <a:r>
              <a:rPr lang="en-US" dirty="0" smtClean="0"/>
              <a:t>https://www.w3schools.com/cssref/css3_pr_columns.asp</a:t>
            </a:r>
          </a:p>
          <a:p>
            <a:r>
              <a:rPr lang="en-US" dirty="0" smtClean="0"/>
              <a:t>https://css-tricks.com/almanac/properties/f/filter/</a:t>
            </a:r>
          </a:p>
          <a:p>
            <a:r>
              <a:rPr lang="en-US" dirty="0" smtClean="0"/>
              <a:t>https://css-tricks.com/data-uris/</a:t>
            </a:r>
          </a:p>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41</a:t>
            </a:fld>
            <a:endParaRPr lang="en-US" dirty="0"/>
          </a:p>
        </p:txBody>
      </p:sp>
    </p:spTree>
    <p:extLst>
      <p:ext uri="{BB962C8B-B14F-4D97-AF65-F5344CB8AC3E}">
        <p14:creationId xmlns:p14="http://schemas.microsoft.com/office/powerpoint/2010/main" val="1214770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42</a:t>
            </a:fld>
            <a:endParaRPr lang="en-US" dirty="0"/>
          </a:p>
        </p:txBody>
      </p:sp>
    </p:spTree>
    <p:extLst>
      <p:ext uri="{BB962C8B-B14F-4D97-AF65-F5344CB8AC3E}">
        <p14:creationId xmlns:p14="http://schemas.microsoft.com/office/powerpoint/2010/main" val="161213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43</a:t>
            </a:fld>
            <a:endParaRPr lang="en-US" dirty="0"/>
          </a:p>
        </p:txBody>
      </p:sp>
    </p:spTree>
    <p:extLst>
      <p:ext uri="{BB962C8B-B14F-4D97-AF65-F5344CB8AC3E}">
        <p14:creationId xmlns:p14="http://schemas.microsoft.com/office/powerpoint/2010/main" val="170427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5</a:t>
            </a:fld>
            <a:endParaRPr lang="en-US" dirty="0"/>
          </a:p>
        </p:txBody>
      </p:sp>
    </p:spTree>
    <p:extLst>
      <p:ext uri="{BB962C8B-B14F-4D97-AF65-F5344CB8AC3E}">
        <p14:creationId xmlns:p14="http://schemas.microsoft.com/office/powerpoint/2010/main" val="31721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6</a:t>
            </a:fld>
            <a:endParaRPr lang="en-US" dirty="0"/>
          </a:p>
        </p:txBody>
      </p:sp>
    </p:spTree>
    <p:extLst>
      <p:ext uri="{BB962C8B-B14F-4D97-AF65-F5344CB8AC3E}">
        <p14:creationId xmlns:p14="http://schemas.microsoft.com/office/powerpoint/2010/main" val="134560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7</a:t>
            </a:fld>
            <a:endParaRPr lang="en-US" dirty="0"/>
          </a:p>
        </p:txBody>
      </p:sp>
    </p:spTree>
    <p:extLst>
      <p:ext uri="{BB962C8B-B14F-4D97-AF65-F5344CB8AC3E}">
        <p14:creationId xmlns:p14="http://schemas.microsoft.com/office/powerpoint/2010/main" val="43656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D9DA8-E3EE-184D-BB56-31BD26CCF11B}" type="slidenum">
              <a:rPr lang="en-US" smtClean="0"/>
              <a:t>8</a:t>
            </a:fld>
            <a:endParaRPr lang="en-US" dirty="0"/>
          </a:p>
        </p:txBody>
      </p:sp>
    </p:spTree>
    <p:extLst>
      <p:ext uri="{BB962C8B-B14F-4D97-AF65-F5344CB8AC3E}">
        <p14:creationId xmlns:p14="http://schemas.microsoft.com/office/powerpoint/2010/main" val="74006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D9DA8-E3EE-184D-BB56-31BD26CCF11B}" type="slidenum">
              <a:rPr lang="en-US" smtClean="0"/>
              <a:t>9</a:t>
            </a:fld>
            <a:endParaRPr lang="en-US" dirty="0"/>
          </a:p>
        </p:txBody>
      </p:sp>
    </p:spTree>
    <p:extLst>
      <p:ext uri="{BB962C8B-B14F-4D97-AF65-F5344CB8AC3E}">
        <p14:creationId xmlns:p14="http://schemas.microsoft.com/office/powerpoint/2010/main" val="149252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r>
              <a:rPr lang="en-US" smtClean="0"/>
              <a:t>7/25/17</a:t>
            </a:r>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EDB14D1-7710-2E40-92DB-7E5CFB89E9CC}" type="slidenum">
              <a:rPr lang="en-US" smtClean="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7/25/17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DB14D1-7710-2E40-92DB-7E5CFB89E9CC}" type="slidenum">
              <a:rPr lang="en-US" smtClean="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7/25/17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DB14D1-7710-2E40-92DB-7E5CFB89E9CC}" type="slidenum">
              <a:rPr lang="en-US" smtClean="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7/25/17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DB14D1-7710-2E40-92DB-7E5CFB89E9CC}" type="slidenum">
              <a:rPr lang="en-US" smtClean="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7/25/17</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EDB14D1-7710-2E40-92DB-7E5CFB89E9CC}" type="slidenum">
              <a:rPr lang="en-US" smtClean="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7/25/17</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DB14D1-7710-2E40-92DB-7E5CFB89E9CC}" type="slidenum">
              <a:rPr lang="en-US" smtClean="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7/25/17</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EDB14D1-7710-2E40-92DB-7E5CFB89E9CC}" type="slidenum">
              <a:rPr lang="en-US" smtClean="0"/>
              <a:t>‹#›</a:t>
            </a:fld>
            <a:endParaRPr lang="en-US" dirty="0"/>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7/25/17</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EDB14D1-7710-2E40-92DB-7E5CFB89E9CC}" type="slidenum">
              <a:rPr lang="en-US" smtClean="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7/25/17</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EDB14D1-7710-2E40-92DB-7E5CFB89E9CC}" type="slidenum">
              <a:rPr lang="en-US" smtClean="0"/>
              <a:t>‹#›</a:t>
            </a:fld>
            <a:endParaRPr lang="en-US" dirty="0"/>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7/25/17</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DB14D1-7710-2E40-92DB-7E5CFB89E9CC}" type="slidenum">
              <a:rPr lang="en-US" smtClean="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7/25/17</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EDB14D1-7710-2E40-92DB-7E5CFB89E9C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r>
              <a:rPr lang="en-US" smtClean="0"/>
              <a:t>7/25/17</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4EDB14D1-7710-2E40-92DB-7E5CFB89E9CC}" type="slidenum">
              <a:rPr lang="en-US" smtClean="0"/>
              <a:t>‹#›</a:t>
            </a:fld>
            <a:endParaRPr lang="en-US" dirty="0"/>
          </a:p>
        </p:txBody>
      </p:sp>
    </p:spTree>
    <p:extLst>
      <p:ext uri="{BB962C8B-B14F-4D97-AF65-F5344CB8AC3E}">
        <p14:creationId xmlns:p14="http://schemas.microsoft.com/office/powerpoint/2010/main" val="716936238"/>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Front End </a:t>
            </a:r>
            <a:r>
              <a:rPr lang="en-US" b="1" dirty="0" smtClean="0"/>
              <a:t>Web</a:t>
            </a:r>
            <a:endParaRPr lang="en-US" dirty="0"/>
          </a:p>
        </p:txBody>
      </p:sp>
      <p:sp>
        <p:nvSpPr>
          <p:cNvPr id="3" name="Subtitle 2"/>
          <p:cNvSpPr>
            <a:spLocks noGrp="1"/>
          </p:cNvSpPr>
          <p:nvPr>
            <p:ph type="subTitle" idx="1"/>
          </p:nvPr>
        </p:nvSpPr>
        <p:spPr>
          <a:xfrm>
            <a:off x="1261872" y="4800600"/>
            <a:ext cx="9418320" cy="1645920"/>
          </a:xfrm>
        </p:spPr>
        <p:txBody>
          <a:bodyPr/>
          <a:lstStyle/>
          <a:p>
            <a:r>
              <a:rPr lang="en-US" dirty="0" smtClean="0"/>
              <a:t>CSS &amp; HTML Best Practices</a:t>
            </a:r>
            <a:br>
              <a:rPr lang="en-US" dirty="0" smtClean="0"/>
            </a:br>
            <a:r>
              <a:rPr lang="en-US" sz="1800" dirty="0" smtClean="0"/>
              <a:t>Review </a:t>
            </a:r>
            <a:r>
              <a:rPr lang="en-US" sz="1800" dirty="0"/>
              <a:t>and </a:t>
            </a:r>
            <a:r>
              <a:rPr lang="en-US" sz="1800" dirty="0" smtClean="0"/>
              <a:t>Discussion</a:t>
            </a:r>
            <a:endParaRPr lang="en-US" sz="1800" dirty="0"/>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normAutofit/>
          </a:bodyPr>
          <a:lstStyle/>
          <a:p>
            <a:pPr marL="0" indent="0">
              <a:buNone/>
            </a:pPr>
            <a:r>
              <a:rPr lang="en-US" b="1" dirty="0"/>
              <a:t>Specificity</a:t>
            </a:r>
            <a:r>
              <a:rPr lang="en-US" dirty="0"/>
              <a:t> is </a:t>
            </a:r>
            <a:r>
              <a:rPr lang="en-US" dirty="0" smtClean="0"/>
              <a:t>a </a:t>
            </a:r>
            <a:r>
              <a:rPr lang="en-US" dirty="0"/>
              <a:t>measure of how specific a </a:t>
            </a:r>
            <a:r>
              <a:rPr lang="en-US" dirty="0" smtClean="0"/>
              <a:t>selector is</a:t>
            </a:r>
          </a:p>
          <a:p>
            <a:pPr lvl="1"/>
            <a:r>
              <a:rPr lang="en-US" sz="2000" dirty="0" smtClean="0"/>
              <a:t>Element </a:t>
            </a:r>
            <a:r>
              <a:rPr lang="en-US" sz="2000" dirty="0"/>
              <a:t>selectors have low specificity. </a:t>
            </a:r>
            <a:endParaRPr lang="en-US" sz="2000" dirty="0" smtClean="0"/>
          </a:p>
          <a:p>
            <a:pPr lvl="1"/>
            <a:r>
              <a:rPr lang="en-US" sz="2000" dirty="0" smtClean="0"/>
              <a:t>Class </a:t>
            </a:r>
            <a:r>
              <a:rPr lang="en-US" sz="2000" dirty="0"/>
              <a:t>selectors have a higher specificity, so will win against element selectors. </a:t>
            </a:r>
            <a:endParaRPr lang="en-US" sz="2000" dirty="0" smtClean="0"/>
          </a:p>
          <a:p>
            <a:pPr lvl="1"/>
            <a:r>
              <a:rPr lang="en-US" sz="2000" dirty="0" smtClean="0"/>
              <a:t>ID </a:t>
            </a:r>
            <a:r>
              <a:rPr lang="en-US" sz="2000" dirty="0"/>
              <a:t>selectors have an even higher specificity, so will win against class selectors. </a:t>
            </a:r>
            <a:endParaRPr lang="en-US" sz="2000" dirty="0" smtClean="0"/>
          </a:p>
          <a:p>
            <a:pPr marL="0" indent="0" algn="r">
              <a:buNone/>
            </a:pPr>
            <a:r>
              <a:rPr lang="en-US" sz="1200" i="1" dirty="0" smtClean="0"/>
              <a:t>The </a:t>
            </a:r>
            <a:r>
              <a:rPr lang="en-US" sz="1200" i="1" dirty="0"/>
              <a:t>only way to win against an ID selector is to use !important.</a:t>
            </a:r>
          </a:p>
          <a:p>
            <a:pPr marL="0" indent="0">
              <a:buNone/>
            </a:pPr>
            <a:endParaRPr lang="en-US" sz="1400" dirty="0" smtClean="0"/>
          </a:p>
        </p:txBody>
      </p:sp>
      <p:sp>
        <p:nvSpPr>
          <p:cNvPr id="7" name="TextBox 6"/>
          <p:cNvSpPr txBox="1"/>
          <p:nvPr/>
        </p:nvSpPr>
        <p:spPr>
          <a:xfrm>
            <a:off x="444844" y="5746919"/>
            <a:ext cx="10836876" cy="369332"/>
          </a:xfrm>
          <a:prstGeom prst="rect">
            <a:avLst/>
          </a:prstGeom>
          <a:noFill/>
        </p:spPr>
        <p:txBody>
          <a:bodyPr wrap="square" rtlCol="0">
            <a:spAutoFit/>
          </a:bodyPr>
          <a:lstStyle/>
          <a:p>
            <a:pPr algn="r"/>
            <a:r>
              <a:rPr lang="en-US" dirty="0" smtClean="0"/>
              <a:t>Source: https://developer.mozilla.org/en-US/docs/Learn/CSS/Introduction_to_CSS/Cascade_and_inheritance</a:t>
            </a:r>
            <a:endParaRPr lang="en-US" dirty="0"/>
          </a:p>
        </p:txBody>
      </p:sp>
      <p:sp>
        <p:nvSpPr>
          <p:cNvPr id="9" name="TextBox 8"/>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175954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Continued</a:t>
            </a:r>
            <a:endParaRPr lang="en-US" dirty="0"/>
          </a:p>
        </p:txBody>
      </p:sp>
      <p:sp>
        <p:nvSpPr>
          <p:cNvPr id="3" name="Content Placeholder 2"/>
          <p:cNvSpPr>
            <a:spLocks noGrp="1"/>
          </p:cNvSpPr>
          <p:nvPr>
            <p:ph idx="1"/>
          </p:nvPr>
        </p:nvSpPr>
        <p:spPr>
          <a:xfrm>
            <a:off x="1261872" y="1828800"/>
            <a:ext cx="8595360" cy="3707027"/>
          </a:xfrm>
        </p:spPr>
        <p:txBody>
          <a:bodyPr>
            <a:normAutofit/>
          </a:bodyPr>
          <a:lstStyle/>
          <a:p>
            <a:pPr marL="0" indent="0">
              <a:buNone/>
            </a:pPr>
            <a:r>
              <a:rPr lang="en-US" dirty="0"/>
              <a:t>The amount of specificity a selector has is measured using four different values (or components), which can be thought of as thousands, hundreds, tens and ones — four single digits in four columns:</a:t>
            </a:r>
          </a:p>
          <a:p>
            <a:pPr lvl="1"/>
            <a:r>
              <a:rPr lang="en-US" b="1" u="sng" dirty="0"/>
              <a:t>Thousands:</a:t>
            </a:r>
            <a:r>
              <a:rPr lang="en-US" dirty="0"/>
              <a:t> Score one in this column if the matching selector is inside a &lt;style&gt; element or the declaration is inside a style attribute (such declarations don't have selectors, so their specificity is always simply 1000.) Otherwise 0.</a:t>
            </a:r>
          </a:p>
          <a:p>
            <a:pPr lvl="1"/>
            <a:r>
              <a:rPr lang="en-US" b="1" u="sng" dirty="0"/>
              <a:t>Hundreds:</a:t>
            </a:r>
            <a:r>
              <a:rPr lang="en-US" dirty="0"/>
              <a:t> Score one in this column for each ID selector contained inside the overall selector.</a:t>
            </a:r>
          </a:p>
          <a:p>
            <a:pPr lvl="1"/>
            <a:r>
              <a:rPr lang="en-US" b="1" u="sng" dirty="0"/>
              <a:t>Tens:</a:t>
            </a:r>
            <a:r>
              <a:rPr lang="en-US" dirty="0"/>
              <a:t> Score one in this column for each class selector, attribute selector, or pseudo-class contained inside the overall selector.</a:t>
            </a:r>
          </a:p>
          <a:p>
            <a:pPr lvl="1"/>
            <a:r>
              <a:rPr lang="en-US" b="1" u="sng" dirty="0"/>
              <a:t>Ones:</a:t>
            </a:r>
            <a:r>
              <a:rPr lang="en-US" dirty="0"/>
              <a:t> Score one in this column for each element selector or pseudo-element contained inside the overall selector.</a:t>
            </a:r>
          </a:p>
          <a:p>
            <a:pPr marL="0" indent="0">
              <a:buNone/>
            </a:pPr>
            <a:endParaRPr lang="en-US" sz="1400" dirty="0" smtClean="0"/>
          </a:p>
        </p:txBody>
      </p:sp>
      <p:sp>
        <p:nvSpPr>
          <p:cNvPr id="4" name="TextBox 3"/>
          <p:cNvSpPr txBox="1"/>
          <p:nvPr/>
        </p:nvSpPr>
        <p:spPr>
          <a:xfrm>
            <a:off x="444844" y="5746919"/>
            <a:ext cx="10836876" cy="369332"/>
          </a:xfrm>
          <a:prstGeom prst="rect">
            <a:avLst/>
          </a:prstGeom>
          <a:noFill/>
        </p:spPr>
        <p:txBody>
          <a:bodyPr wrap="square" rtlCol="0">
            <a:spAutoFit/>
          </a:bodyPr>
          <a:lstStyle/>
          <a:p>
            <a:pPr algn="r"/>
            <a:r>
              <a:rPr lang="en-US" dirty="0" smtClean="0"/>
              <a:t>Source: https://developer.mozilla.org/en-US/docs/Learn/CSS/Introduction_to_CSS/Cascade_and_inheritance</a:t>
            </a:r>
            <a:endParaRPr lang="en-US" dirty="0"/>
          </a:p>
        </p:txBody>
      </p:sp>
      <p:sp>
        <p:nvSpPr>
          <p:cNvPr id="7" name="TextBox 6"/>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1650231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Score</a:t>
            </a:r>
            <a:endParaRPr lang="en-US" dirty="0"/>
          </a:p>
        </p:txBody>
      </p:sp>
      <p:pic>
        <p:nvPicPr>
          <p:cNvPr id="9" name="Content Placeholder 8" title="CSS SPECIFICITY SCOR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872" y="1807770"/>
            <a:ext cx="7505700" cy="3822700"/>
          </a:xfrm>
        </p:spPr>
      </p:pic>
      <p:sp>
        <p:nvSpPr>
          <p:cNvPr id="10" name="TextBox 9"/>
          <p:cNvSpPr txBox="1"/>
          <p:nvPr/>
        </p:nvSpPr>
        <p:spPr>
          <a:xfrm>
            <a:off x="444844" y="5746919"/>
            <a:ext cx="10836876" cy="369332"/>
          </a:xfrm>
          <a:prstGeom prst="rect">
            <a:avLst/>
          </a:prstGeom>
          <a:noFill/>
        </p:spPr>
        <p:txBody>
          <a:bodyPr wrap="square" rtlCol="0">
            <a:spAutoFit/>
          </a:bodyPr>
          <a:lstStyle/>
          <a:p>
            <a:pPr algn="r"/>
            <a:r>
              <a:rPr lang="en-US" dirty="0" smtClean="0"/>
              <a:t>Source: https://developer.mozilla.org/en-US/docs/Learn/CSS/Introduction_to_CSS/Cascade_and_inheritance</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208827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828800"/>
            <a:ext cx="9783664" cy="4351337"/>
          </a:xfrm>
        </p:spPr>
        <p:txBody>
          <a:bodyPr/>
          <a:lstStyle/>
          <a:p>
            <a:pPr marL="0" indent="0">
              <a:buNone/>
            </a:pPr>
            <a:endParaRPr lang="en-US" dirty="0" smtClean="0"/>
          </a:p>
          <a:p>
            <a:pPr marL="0" indent="0">
              <a:buNone/>
            </a:pPr>
            <a:r>
              <a:rPr lang="en-US" dirty="0" smtClean="0"/>
              <a:t>https</a:t>
            </a:r>
            <a:r>
              <a:rPr lang="en-US" dirty="0"/>
              <a:t>://en.wikipedia.org/wiki/Cascading_Style_Sheets#Selector</a:t>
            </a:r>
          </a:p>
        </p:txBody>
      </p:sp>
    </p:spTree>
    <p:extLst>
      <p:ext uri="{BB962C8B-B14F-4D97-AF65-F5344CB8AC3E}">
        <p14:creationId xmlns:p14="http://schemas.microsoft.com/office/powerpoint/2010/main" val="1586983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961" y="2143779"/>
            <a:ext cx="9692640" cy="1397124"/>
          </a:xfrm>
        </p:spPr>
        <p:txBody>
          <a:bodyPr/>
          <a:lstStyle/>
          <a:p>
            <a:pPr algn="ctr"/>
            <a:r>
              <a:rPr lang="en-US" dirty="0" smtClean="0"/>
              <a:t>Transforms </a:t>
            </a:r>
            <a:r>
              <a:rPr lang="en-US" sz="2800" dirty="0" smtClean="0"/>
              <a:t>//</a:t>
            </a:r>
            <a:r>
              <a:rPr lang="en-US" dirty="0" smtClean="0"/>
              <a:t> Transitions </a:t>
            </a:r>
            <a:r>
              <a:rPr lang="en-US" sz="2800" dirty="0" smtClean="0"/>
              <a:t>//</a:t>
            </a:r>
            <a:r>
              <a:rPr lang="en-US" dirty="0" smtClean="0"/>
              <a:t> Animations</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4" name="TextBox 3"/>
          <p:cNvSpPr txBox="1"/>
          <p:nvPr/>
        </p:nvSpPr>
        <p:spPr>
          <a:xfrm>
            <a:off x="5057258" y="5051992"/>
            <a:ext cx="6224461" cy="369332"/>
          </a:xfrm>
          <a:prstGeom prst="rect">
            <a:avLst/>
          </a:prstGeom>
          <a:noFill/>
        </p:spPr>
        <p:txBody>
          <a:bodyPr wrap="none" rtlCol="0">
            <a:spAutoFit/>
          </a:bodyPr>
          <a:lstStyle/>
          <a:p>
            <a:pPr algn="r"/>
            <a:r>
              <a:rPr lang="en-US" dirty="0" smtClean="0"/>
              <a:t>Source: https</a:t>
            </a:r>
            <a:r>
              <a:rPr lang="en-US" dirty="0"/>
              <a:t>://www.w3schools.com/css/css3_2dtransforms.asp</a:t>
            </a:r>
          </a:p>
        </p:txBody>
      </p:sp>
    </p:spTree>
    <p:extLst>
      <p:ext uri="{BB962C8B-B14F-4D97-AF65-F5344CB8AC3E}">
        <p14:creationId xmlns:p14="http://schemas.microsoft.com/office/powerpoint/2010/main" val="928909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Transforms</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784493"/>
            <a:ext cx="8595360" cy="2317173"/>
          </a:xfrm>
        </p:spPr>
        <p:txBody>
          <a:bodyPr/>
          <a:lstStyle/>
          <a:p>
            <a:r>
              <a:rPr lang="en-US" dirty="0"/>
              <a:t>CSS3 transforms allow you to translate, rotate, scale, and skew elements.</a:t>
            </a:r>
          </a:p>
          <a:p>
            <a:r>
              <a:rPr lang="en-US" dirty="0"/>
              <a:t>A transformation is an effect that lets an element change shape, size and position.</a:t>
            </a:r>
          </a:p>
          <a:p>
            <a:r>
              <a:rPr lang="en-US" dirty="0"/>
              <a:t>CSS3 supports 2D and 3D transformations</a:t>
            </a:r>
            <a:r>
              <a:rPr lang="en-US" dirty="0" smtClean="0"/>
              <a:t>.</a:t>
            </a:r>
          </a:p>
          <a:p>
            <a:endParaRPr lang="en-US" dirty="0"/>
          </a:p>
          <a:p>
            <a:endParaRPr lang="en-US" dirty="0"/>
          </a:p>
        </p:txBody>
      </p:sp>
      <p:sp>
        <p:nvSpPr>
          <p:cNvPr id="4" name="TextBox 3"/>
          <p:cNvSpPr txBox="1"/>
          <p:nvPr/>
        </p:nvSpPr>
        <p:spPr>
          <a:xfrm>
            <a:off x="5057258" y="5051992"/>
            <a:ext cx="6224461" cy="369332"/>
          </a:xfrm>
          <a:prstGeom prst="rect">
            <a:avLst/>
          </a:prstGeom>
          <a:noFill/>
        </p:spPr>
        <p:txBody>
          <a:bodyPr wrap="none" rtlCol="0">
            <a:spAutoFit/>
          </a:bodyPr>
          <a:lstStyle/>
          <a:p>
            <a:pPr algn="r"/>
            <a:r>
              <a:rPr lang="en-US" dirty="0" smtClean="0"/>
              <a:t>Source: https</a:t>
            </a:r>
            <a:r>
              <a:rPr lang="en-US" dirty="0"/>
              <a:t>://www.w3schools.com/css/css3_2dtransforms.asp</a:t>
            </a:r>
          </a:p>
        </p:txBody>
      </p:sp>
    </p:spTree>
    <p:extLst>
      <p:ext uri="{BB962C8B-B14F-4D97-AF65-F5344CB8AC3E}">
        <p14:creationId xmlns:p14="http://schemas.microsoft.com/office/powerpoint/2010/main" val="1279502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Transitions</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784493"/>
            <a:ext cx="8595360" cy="2317173"/>
          </a:xfrm>
        </p:spPr>
        <p:txBody>
          <a:bodyPr/>
          <a:lstStyle/>
          <a:p>
            <a:r>
              <a:rPr lang="en-US" dirty="0"/>
              <a:t>CSS3 transitions allows you to change property values smoothly (from one value to another), over a given duration.</a:t>
            </a:r>
          </a:p>
          <a:p>
            <a:endParaRPr lang="en-US" dirty="0"/>
          </a:p>
        </p:txBody>
      </p:sp>
      <p:sp>
        <p:nvSpPr>
          <p:cNvPr id="4" name="TextBox 3"/>
          <p:cNvSpPr txBox="1"/>
          <p:nvPr/>
        </p:nvSpPr>
        <p:spPr>
          <a:xfrm>
            <a:off x="5319894" y="5051992"/>
            <a:ext cx="5961825" cy="369332"/>
          </a:xfrm>
          <a:prstGeom prst="rect">
            <a:avLst/>
          </a:prstGeom>
          <a:noFill/>
        </p:spPr>
        <p:txBody>
          <a:bodyPr wrap="none" rtlCol="0">
            <a:spAutoFit/>
          </a:bodyPr>
          <a:lstStyle/>
          <a:p>
            <a:pPr algn="r"/>
            <a:r>
              <a:rPr lang="en-US" dirty="0" smtClean="0"/>
              <a:t>Source</a:t>
            </a:r>
            <a:r>
              <a:rPr lang="en-US" dirty="0"/>
              <a:t>: https://www.w3schools.com/css/css3_transitions.asp</a:t>
            </a:r>
          </a:p>
        </p:txBody>
      </p:sp>
    </p:spTree>
    <p:extLst>
      <p:ext uri="{BB962C8B-B14F-4D97-AF65-F5344CB8AC3E}">
        <p14:creationId xmlns:p14="http://schemas.microsoft.com/office/powerpoint/2010/main" val="647485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Animations</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784493"/>
            <a:ext cx="8595360" cy="2317173"/>
          </a:xfrm>
        </p:spPr>
        <p:txBody>
          <a:bodyPr/>
          <a:lstStyle/>
          <a:p>
            <a:r>
              <a:rPr lang="en-US" dirty="0"/>
              <a:t>CSS3 animations allows animation of most HTML elements without using JavaScript or Flash!</a:t>
            </a:r>
          </a:p>
        </p:txBody>
      </p:sp>
      <p:sp>
        <p:nvSpPr>
          <p:cNvPr id="4" name="TextBox 3"/>
          <p:cNvSpPr txBox="1"/>
          <p:nvPr/>
        </p:nvSpPr>
        <p:spPr>
          <a:xfrm>
            <a:off x="5269239" y="5051992"/>
            <a:ext cx="6012480" cy="369332"/>
          </a:xfrm>
          <a:prstGeom prst="rect">
            <a:avLst/>
          </a:prstGeom>
          <a:noFill/>
        </p:spPr>
        <p:txBody>
          <a:bodyPr wrap="none" rtlCol="0">
            <a:spAutoFit/>
          </a:bodyPr>
          <a:lstStyle/>
          <a:p>
            <a:pPr algn="r"/>
            <a:r>
              <a:rPr lang="en-US" dirty="0" smtClean="0"/>
              <a:t>Source</a:t>
            </a:r>
            <a:r>
              <a:rPr lang="en-US" dirty="0"/>
              <a:t>: https://www.w3schools.com/css/css3_animations.asp</a:t>
            </a:r>
          </a:p>
        </p:txBody>
      </p:sp>
    </p:spTree>
    <p:extLst>
      <p:ext uri="{BB962C8B-B14F-4D97-AF65-F5344CB8AC3E}">
        <p14:creationId xmlns:p14="http://schemas.microsoft.com/office/powerpoint/2010/main" val="96444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2 @media</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784493"/>
            <a:ext cx="8595360" cy="2317173"/>
          </a:xfrm>
        </p:spPr>
        <p:txBody>
          <a:bodyPr/>
          <a:lstStyle/>
          <a:p>
            <a:r>
              <a:rPr lang="en-US" dirty="0"/>
              <a:t>The @media rule, introduced in CSS2, made it possible to define different style rules for different media types.</a:t>
            </a:r>
          </a:p>
          <a:p>
            <a:r>
              <a:rPr lang="en-US" dirty="0"/>
              <a:t>Examples: You could have one set of style rules for computer screens, one for printers, one for handheld devices, one for television-type devices, and so on.</a:t>
            </a:r>
          </a:p>
          <a:p>
            <a:r>
              <a:rPr lang="en-US" dirty="0"/>
              <a:t>Unfortunately these media types never got a lot of support by devices, other than the print media type.</a:t>
            </a:r>
          </a:p>
        </p:txBody>
      </p:sp>
      <p:sp>
        <p:nvSpPr>
          <p:cNvPr id="4" name="TextBox 3"/>
          <p:cNvSpPr txBox="1"/>
          <p:nvPr/>
        </p:nvSpPr>
        <p:spPr>
          <a:xfrm>
            <a:off x="5028339" y="5051992"/>
            <a:ext cx="6253380" cy="369332"/>
          </a:xfrm>
          <a:prstGeom prst="rect">
            <a:avLst/>
          </a:prstGeom>
          <a:noFill/>
        </p:spPr>
        <p:txBody>
          <a:bodyPr wrap="none" rtlCol="0">
            <a:spAutoFit/>
          </a:bodyPr>
          <a:lstStyle/>
          <a:p>
            <a:pPr algn="r"/>
            <a:r>
              <a:rPr lang="en-US" dirty="0" smtClean="0"/>
              <a:t>Source</a:t>
            </a:r>
            <a:r>
              <a:rPr lang="en-US" dirty="0"/>
              <a:t>: https://www.w3schools.com/css/css3_mediaqueries.asp</a:t>
            </a:r>
          </a:p>
        </p:txBody>
      </p:sp>
    </p:spTree>
    <p:extLst>
      <p:ext uri="{BB962C8B-B14F-4D97-AF65-F5344CB8AC3E}">
        <p14:creationId xmlns:p14="http://schemas.microsoft.com/office/powerpoint/2010/main" val="26794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@media</a:t>
            </a:r>
            <a:endParaRPr lang="en-US" dirty="0"/>
          </a:p>
        </p:txBody>
      </p:sp>
      <p:sp>
        <p:nvSpPr>
          <p:cNvPr id="12" name="TextBox 11"/>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3" name="Content Placeholder 2"/>
          <p:cNvSpPr>
            <a:spLocks noGrp="1"/>
          </p:cNvSpPr>
          <p:nvPr>
            <p:ph idx="1"/>
          </p:nvPr>
        </p:nvSpPr>
        <p:spPr>
          <a:xfrm>
            <a:off x="1261872" y="1784493"/>
            <a:ext cx="8595360" cy="4096762"/>
          </a:xfrm>
        </p:spPr>
        <p:txBody>
          <a:bodyPr>
            <a:normAutofit fontScale="92500" lnSpcReduction="20000"/>
          </a:bodyPr>
          <a:lstStyle/>
          <a:p>
            <a:pPr marL="0" indent="0">
              <a:buNone/>
            </a:pPr>
            <a:r>
              <a:rPr lang="en-US" dirty="0"/>
              <a:t>Media queries in CSS3 extend the CSS2 media types idea: Instead of looking for a type of device, they look at the capability of the </a:t>
            </a:r>
            <a:r>
              <a:rPr lang="en-US" dirty="0" smtClean="0"/>
              <a:t>device.</a:t>
            </a:r>
          </a:p>
          <a:p>
            <a:pPr marL="0" indent="0">
              <a:buNone/>
            </a:pPr>
            <a:r>
              <a:rPr lang="en-US" dirty="0" smtClean="0"/>
              <a:t>Media </a:t>
            </a:r>
            <a:r>
              <a:rPr lang="en-US" dirty="0"/>
              <a:t>queries can be used to check many things, such as:</a:t>
            </a:r>
          </a:p>
          <a:p>
            <a:pPr lvl="1"/>
            <a:r>
              <a:rPr lang="en-US" dirty="0"/>
              <a:t>width and height of the viewport</a:t>
            </a:r>
          </a:p>
          <a:p>
            <a:pPr lvl="1"/>
            <a:r>
              <a:rPr lang="en-US" dirty="0"/>
              <a:t>width and height of the device</a:t>
            </a:r>
          </a:p>
          <a:p>
            <a:pPr lvl="1"/>
            <a:r>
              <a:rPr lang="en-US" dirty="0"/>
              <a:t>orientation (is the tablet/phone in landscape or portrait mode?)</a:t>
            </a:r>
          </a:p>
          <a:p>
            <a:pPr lvl="1"/>
            <a:r>
              <a:rPr lang="en-US" dirty="0" smtClean="0"/>
              <a:t>Resolution</a:t>
            </a:r>
          </a:p>
          <a:p>
            <a:pPr lvl="1"/>
            <a:endParaRPr lang="en-US" dirty="0"/>
          </a:p>
          <a:p>
            <a:pPr marL="274320" lvl="1" indent="0">
              <a:buNone/>
            </a:pPr>
            <a:r>
              <a:rPr lang="en-US" dirty="0"/>
              <a:t>@media screen and (min-width: 480px) </a:t>
            </a:r>
            <a:r>
              <a:rPr lang="en-US" dirty="0" smtClean="0"/>
              <a:t>{</a:t>
            </a:r>
          </a:p>
          <a:p>
            <a:pPr marL="274320" lvl="1" indent="0">
              <a:buNone/>
            </a:pPr>
            <a:r>
              <a:rPr lang="en-US" dirty="0"/>
              <a:t/>
            </a:r>
            <a:br>
              <a:rPr lang="en-US" dirty="0"/>
            </a:br>
            <a:r>
              <a:rPr lang="en-US" dirty="0"/>
              <a:t>    body {</a:t>
            </a:r>
            <a:br>
              <a:rPr lang="en-US" dirty="0"/>
            </a:br>
            <a:r>
              <a:rPr lang="en-US" dirty="0"/>
              <a:t>        background-color: lightgreen;</a:t>
            </a:r>
            <a:br>
              <a:rPr lang="en-US" dirty="0"/>
            </a:br>
            <a:r>
              <a:rPr lang="en-US" dirty="0"/>
              <a:t>    }</a:t>
            </a:r>
            <a:br>
              <a:rPr lang="en-US" dirty="0"/>
            </a:br>
            <a:endParaRPr lang="en-US" dirty="0" smtClean="0"/>
          </a:p>
          <a:p>
            <a:pPr marL="274320" lvl="1" indent="0">
              <a:buNone/>
            </a:pPr>
            <a:r>
              <a:rPr lang="en-US" dirty="0" smtClean="0"/>
              <a:t>}</a:t>
            </a:r>
            <a:endParaRPr lang="en-US" dirty="0"/>
          </a:p>
        </p:txBody>
      </p:sp>
      <p:sp>
        <p:nvSpPr>
          <p:cNvPr id="4" name="TextBox 3"/>
          <p:cNvSpPr txBox="1"/>
          <p:nvPr/>
        </p:nvSpPr>
        <p:spPr>
          <a:xfrm>
            <a:off x="5028339" y="5605094"/>
            <a:ext cx="6253380" cy="369332"/>
          </a:xfrm>
          <a:prstGeom prst="rect">
            <a:avLst/>
          </a:prstGeom>
          <a:noFill/>
        </p:spPr>
        <p:txBody>
          <a:bodyPr wrap="none" rtlCol="0">
            <a:spAutoFit/>
          </a:bodyPr>
          <a:lstStyle/>
          <a:p>
            <a:pPr algn="r"/>
            <a:r>
              <a:rPr lang="en-US" dirty="0" smtClean="0"/>
              <a:t>Source</a:t>
            </a:r>
            <a:r>
              <a:rPr lang="en-US" dirty="0"/>
              <a:t>: https://www.w3schools.com/css/css3_mediaqueries.asp</a:t>
            </a:r>
          </a:p>
        </p:txBody>
      </p:sp>
    </p:spTree>
    <p:extLst>
      <p:ext uri="{BB962C8B-B14F-4D97-AF65-F5344CB8AC3E}">
        <p14:creationId xmlns:p14="http://schemas.microsoft.com/office/powerpoint/2010/main" val="3268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graphicFrame>
        <p:nvGraphicFramePr>
          <p:cNvPr id="3" name="Content Placeholder 2" title="Pillars of Front End Web"/>
          <p:cNvGraphicFramePr>
            <a:graphicFrameLocks noGrp="1"/>
          </p:cNvGraphicFramePr>
          <p:nvPr>
            <p:ph idx="1"/>
            <p:extLst>
              <p:ext uri="{D42A27DB-BD31-4B8C-83A1-F6EECF244321}">
                <p14:modId xmlns:p14="http://schemas.microsoft.com/office/powerpoint/2010/main" val="272401801"/>
              </p:ext>
            </p:extLst>
          </p:nvPr>
        </p:nvGraphicFramePr>
        <p:xfrm>
          <a:off x="3869148" y="1691322"/>
          <a:ext cx="6115112"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smtClean="0"/>
              <a:t>Separating structural, style, and interactive makes your life easier</a:t>
            </a:r>
            <a:endParaRPr lang="en-US" dirty="0"/>
          </a:p>
        </p:txBody>
      </p:sp>
    </p:spTree>
    <p:extLst>
      <p:ext uri="{BB962C8B-B14F-4D97-AF65-F5344CB8AC3E}">
        <p14:creationId xmlns:p14="http://schemas.microsoft.com/office/powerpoint/2010/main" val="1500739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2" name="Title 1"/>
          <p:cNvSpPr>
            <a:spLocks noGrp="1"/>
          </p:cNvSpPr>
          <p:nvPr>
            <p:ph type="title"/>
          </p:nvPr>
        </p:nvSpPr>
        <p:spPr/>
        <p:txBody>
          <a:bodyPr/>
          <a:lstStyle/>
          <a:p>
            <a:r>
              <a:rPr lang="en-US" dirty="0"/>
              <a:t>CSS FORMAT BEST PRACTICES</a:t>
            </a:r>
          </a:p>
        </p:txBody>
      </p:sp>
      <p:sp>
        <p:nvSpPr>
          <p:cNvPr id="3" name="Content Placeholder 2"/>
          <p:cNvSpPr>
            <a:spLocks noGrp="1"/>
          </p:cNvSpPr>
          <p:nvPr>
            <p:ph idx="1"/>
          </p:nvPr>
        </p:nvSpPr>
        <p:spPr/>
        <p:txBody>
          <a:bodyPr>
            <a:normAutofit/>
          </a:bodyPr>
          <a:lstStyle/>
          <a:p>
            <a:pPr marL="0" indent="0">
              <a:buNone/>
            </a:pPr>
            <a:r>
              <a:rPr lang="en-US" dirty="0" smtClean="0"/>
              <a:t>Make </a:t>
            </a:r>
            <a:r>
              <a:rPr lang="en-US" dirty="0"/>
              <a:t>it r</a:t>
            </a:r>
            <a:r>
              <a:rPr lang="en-US" dirty="0" smtClean="0"/>
              <a:t>eadable</a:t>
            </a:r>
          </a:p>
          <a:p>
            <a:pPr marL="617220" lvl="1" indent="-342900">
              <a:buFont typeface="+mj-lt"/>
              <a:buAutoNum type="arabicPeriod"/>
            </a:pPr>
            <a:r>
              <a:rPr lang="en-US" dirty="0" smtClean="0"/>
              <a:t> </a:t>
            </a:r>
            <a:r>
              <a:rPr lang="en-US" dirty="0"/>
              <a:t>.someDiv { background: red; padding: 2em; border: 1px solid black; </a:t>
            </a:r>
            <a:r>
              <a:rPr lang="en-US" dirty="0" smtClean="0"/>
              <a:t>}</a:t>
            </a:r>
          </a:p>
          <a:p>
            <a:pPr marL="617220" lvl="1" indent="-342900">
              <a:buFont typeface="+mj-lt"/>
              <a:buAutoNum type="arabicPeriod"/>
            </a:pPr>
            <a:r>
              <a:rPr lang="en-US" dirty="0" smtClean="0"/>
              <a:t> .</a:t>
            </a:r>
            <a:r>
              <a:rPr lang="en-US" dirty="0"/>
              <a:t>someDiv </a:t>
            </a:r>
            <a:r>
              <a:rPr lang="en-US" dirty="0" smtClean="0"/>
              <a:t>{</a:t>
            </a:r>
            <a:br>
              <a:rPr lang="en-US" dirty="0" smtClean="0"/>
            </a:br>
            <a:r>
              <a:rPr lang="en-US" dirty="0" smtClean="0"/>
              <a:t>   background</a:t>
            </a:r>
            <a:r>
              <a:rPr lang="en-US" dirty="0"/>
              <a:t>: </a:t>
            </a:r>
            <a:r>
              <a:rPr lang="en-US" dirty="0" smtClean="0"/>
              <a:t>red;</a:t>
            </a:r>
            <a:br>
              <a:rPr lang="en-US" dirty="0" smtClean="0"/>
            </a:br>
            <a:r>
              <a:rPr lang="en-US" dirty="0" smtClean="0"/>
              <a:t>   padding</a:t>
            </a:r>
            <a:r>
              <a:rPr lang="en-US" dirty="0"/>
              <a:t>: </a:t>
            </a:r>
            <a:r>
              <a:rPr lang="en-US" dirty="0" smtClean="0"/>
              <a:t>2em;</a:t>
            </a:r>
            <a:br>
              <a:rPr lang="en-US" dirty="0" smtClean="0"/>
            </a:br>
            <a:r>
              <a:rPr lang="en-US" dirty="0" smtClean="0"/>
              <a:t>   border</a:t>
            </a:r>
            <a:r>
              <a:rPr lang="en-US" dirty="0"/>
              <a:t>: 1px solid </a:t>
            </a:r>
            <a:r>
              <a:rPr lang="en-US" dirty="0" smtClean="0"/>
              <a:t>black;</a:t>
            </a:r>
            <a:br>
              <a:rPr lang="en-US" dirty="0" smtClean="0"/>
            </a:br>
            <a:r>
              <a:rPr lang="en-US" dirty="0" smtClean="0"/>
              <a:t> }</a:t>
            </a:r>
          </a:p>
          <a:p>
            <a:pPr marL="0" indent="0">
              <a:buNone/>
            </a:pPr>
            <a:r>
              <a:rPr lang="en-US" dirty="0" smtClean="0"/>
              <a:t>Keep it consistent</a:t>
            </a:r>
          </a:p>
          <a:p>
            <a:pPr marL="0" indent="0">
              <a:buNone/>
            </a:pPr>
            <a:r>
              <a:rPr lang="en-US" dirty="0" smtClean="0"/>
              <a:t>Use a Reset</a:t>
            </a:r>
            <a:br>
              <a:rPr lang="en-US" dirty="0" smtClean="0"/>
            </a:br>
            <a:endParaRPr lang="en-US" dirty="0" smtClean="0"/>
          </a:p>
          <a:p>
            <a:pPr marL="0" indent="0">
              <a:buNone/>
            </a:pPr>
            <a:endParaRPr lang="en-US" dirty="0"/>
          </a:p>
          <a:p>
            <a:pPr marL="0" indent="0">
              <a:buNone/>
            </a:pPr>
            <a:endParaRPr lang="en-US" dirty="0"/>
          </a:p>
          <a:p>
            <a:endParaRPr lang="en-US" dirty="0"/>
          </a:p>
        </p:txBody>
      </p:sp>
      <p:sp>
        <p:nvSpPr>
          <p:cNvPr id="7" name="TextBox 6"/>
          <p:cNvSpPr txBox="1"/>
          <p:nvPr/>
        </p:nvSpPr>
        <p:spPr>
          <a:xfrm>
            <a:off x="2149642" y="5903138"/>
            <a:ext cx="9132078" cy="369332"/>
          </a:xfrm>
          <a:prstGeom prst="rect">
            <a:avLst/>
          </a:prstGeom>
          <a:noFill/>
        </p:spPr>
        <p:txBody>
          <a:bodyPr wrap="square" rtlCol="0">
            <a:spAutoFit/>
          </a:bodyPr>
          <a:lstStyle/>
          <a:p>
            <a:pPr algn="r"/>
            <a:r>
              <a:rPr lang="en-US" dirty="0" smtClean="0"/>
              <a:t>Source: https://code.tutsplus.com/tutorials/30-css-best-practices-for-beginners--net-6741</a:t>
            </a:r>
            <a:endParaRPr lang="en-US" dirty="0"/>
          </a:p>
        </p:txBody>
      </p:sp>
    </p:spTree>
    <p:extLst>
      <p:ext uri="{BB962C8B-B14F-4D97-AF65-F5344CB8AC3E}">
        <p14:creationId xmlns:p14="http://schemas.microsoft.com/office/powerpoint/2010/main" val="44115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a:t>
            </a:r>
            <a:r>
              <a:rPr lang="en-US" sz="1200" dirty="0">
                <a:solidFill>
                  <a:schemeClr val="bg2">
                    <a:lumMod val="75000"/>
                  </a:schemeClr>
                </a:solidFill>
              </a:rPr>
              <a:t> </a:t>
            </a:r>
            <a:r>
              <a:rPr lang="en-US" sz="1200" dirty="0" smtClean="0">
                <a:solidFill>
                  <a:schemeClr val="bg2">
                    <a:lumMod val="75000"/>
                  </a:schemeClr>
                </a:solidFill>
              </a:rPr>
              <a:t>| Tools &amp; Standards | Page Structure, Accessibility, &amp; SEO | Strategy &amp; Next Steps</a:t>
            </a:r>
          </a:p>
        </p:txBody>
      </p:sp>
      <p:sp>
        <p:nvSpPr>
          <p:cNvPr id="2" name="Title 1"/>
          <p:cNvSpPr>
            <a:spLocks noGrp="1"/>
          </p:cNvSpPr>
          <p:nvPr>
            <p:ph type="title"/>
          </p:nvPr>
        </p:nvSpPr>
        <p:spPr/>
        <p:txBody>
          <a:bodyPr/>
          <a:lstStyle/>
          <a:p>
            <a:r>
              <a:rPr lang="en-US" dirty="0"/>
              <a:t>CSS FORMAT BEST </a:t>
            </a:r>
            <a:r>
              <a:rPr lang="en-US" dirty="0" smtClean="0"/>
              <a:t>PRACTICES Continued</a:t>
            </a:r>
            <a:endParaRPr lang="en-US" sz="3600" dirty="0"/>
          </a:p>
        </p:txBody>
      </p:sp>
      <p:sp>
        <p:nvSpPr>
          <p:cNvPr id="3" name="Content Placeholder 2"/>
          <p:cNvSpPr>
            <a:spLocks noGrp="1"/>
          </p:cNvSpPr>
          <p:nvPr>
            <p:ph idx="1"/>
          </p:nvPr>
        </p:nvSpPr>
        <p:spPr/>
        <p:txBody>
          <a:bodyPr>
            <a:normAutofit/>
          </a:bodyPr>
          <a:lstStyle/>
          <a:p>
            <a:pPr marL="0" indent="0">
              <a:lnSpc>
                <a:spcPct val="105000"/>
              </a:lnSpc>
              <a:buNone/>
            </a:pPr>
            <a:r>
              <a:rPr lang="en-US" dirty="0" smtClean="0"/>
              <a:t>Organize </a:t>
            </a:r>
            <a:r>
              <a:rPr lang="en-US" dirty="0"/>
              <a:t>the Stylesheet with a Top-down Structure</a:t>
            </a:r>
          </a:p>
          <a:p>
            <a:pPr marL="731520" lvl="1" indent="-457200">
              <a:buFont typeface="+mj-lt"/>
              <a:buAutoNum type="arabicPeriod"/>
            </a:pPr>
            <a:r>
              <a:rPr lang="en-US" dirty="0"/>
              <a:t>Generic classes (body, a, p, h1, etc.)</a:t>
            </a:r>
          </a:p>
          <a:p>
            <a:pPr marL="731520" lvl="1" indent="-457200">
              <a:buFont typeface="+mj-lt"/>
              <a:buAutoNum type="arabicPeriod"/>
            </a:pPr>
            <a:r>
              <a:rPr lang="en-US" dirty="0"/>
              <a:t>#header</a:t>
            </a:r>
          </a:p>
          <a:p>
            <a:pPr marL="731520" lvl="1" indent="-457200">
              <a:buFont typeface="+mj-lt"/>
              <a:buAutoNum type="arabicPeriod"/>
            </a:pPr>
            <a:r>
              <a:rPr lang="en-US" dirty="0"/>
              <a:t>#nav-menu</a:t>
            </a:r>
          </a:p>
          <a:p>
            <a:pPr marL="731520" lvl="1" indent="-457200">
              <a:buFont typeface="+mj-lt"/>
              <a:buAutoNum type="arabicPeriod"/>
            </a:pPr>
            <a:r>
              <a:rPr lang="en-US" dirty="0"/>
              <a:t>#main-content</a:t>
            </a:r>
          </a:p>
          <a:p>
            <a:pPr marL="274320" lvl="1" indent="0">
              <a:buNone/>
            </a:pPr>
            <a:r>
              <a:rPr lang="en-US" dirty="0" smtClean="0"/>
              <a:t>Utilize comments to separate sections</a:t>
            </a:r>
          </a:p>
          <a:p>
            <a:pPr marL="548640" lvl="2" indent="0">
              <a:buNone/>
            </a:pPr>
            <a:r>
              <a:rPr lang="en-US" dirty="0"/>
              <a:t>/****** main content </a:t>
            </a:r>
            <a:r>
              <a:rPr lang="en-US" dirty="0" smtClean="0"/>
              <a:t>*********/</a:t>
            </a:r>
            <a:endParaRPr lang="en-US" dirty="0"/>
          </a:p>
          <a:p>
            <a:pPr marL="548640" lvl="2" indent="0">
              <a:buNone/>
            </a:pPr>
            <a:r>
              <a:rPr lang="en-US" dirty="0" smtClean="0"/>
              <a:t>  styles </a:t>
            </a:r>
            <a:r>
              <a:rPr lang="en-US" dirty="0"/>
              <a:t>goes here</a:t>
            </a:r>
            <a:r>
              <a:rPr lang="en-US" dirty="0" smtClean="0"/>
              <a:t>...</a:t>
            </a:r>
            <a:endParaRPr lang="en-US" dirty="0"/>
          </a:p>
          <a:p>
            <a:pPr marL="548640" lvl="2" indent="0">
              <a:buNone/>
            </a:pPr>
            <a:r>
              <a:rPr lang="en-US" dirty="0"/>
              <a:t>/****** footer </a:t>
            </a:r>
            <a:r>
              <a:rPr lang="en-US" dirty="0" smtClean="0"/>
              <a:t>*********/</a:t>
            </a:r>
            <a:endParaRPr lang="en-US" dirty="0"/>
          </a:p>
          <a:p>
            <a:pPr marL="548640" lvl="2" indent="0">
              <a:buNone/>
            </a:pPr>
            <a:r>
              <a:rPr lang="en-US" dirty="0" smtClean="0"/>
              <a:t>  styles </a:t>
            </a:r>
            <a:r>
              <a:rPr lang="en-US" dirty="0"/>
              <a:t>go here</a:t>
            </a:r>
            <a:r>
              <a:rPr lang="en-US" dirty="0" smtClean="0"/>
              <a:t>...</a:t>
            </a:r>
          </a:p>
          <a:p>
            <a:pPr marL="0" indent="0">
              <a:buNone/>
            </a:pPr>
            <a:r>
              <a:rPr lang="en-US" dirty="0"/>
              <a:t>Combine </a:t>
            </a:r>
            <a:r>
              <a:rPr lang="en-US" dirty="0" smtClean="0"/>
              <a:t>Elements</a:t>
            </a:r>
          </a:p>
          <a:p>
            <a:pPr marL="274320" lvl="1" indent="0">
              <a:buNone/>
            </a:pPr>
            <a:r>
              <a:rPr lang="en-US" dirty="0"/>
              <a:t>h1, h2, h3 {font-family: tahoma, color: #333}</a:t>
            </a:r>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endParaRPr lang="en-US" dirty="0"/>
          </a:p>
        </p:txBody>
      </p:sp>
      <p:sp>
        <p:nvSpPr>
          <p:cNvPr id="5" name="TextBox 4"/>
          <p:cNvSpPr txBox="1"/>
          <p:nvPr/>
        </p:nvSpPr>
        <p:spPr>
          <a:xfrm>
            <a:off x="2181726" y="5976742"/>
            <a:ext cx="9099993" cy="369332"/>
          </a:xfrm>
          <a:prstGeom prst="rect">
            <a:avLst/>
          </a:prstGeom>
          <a:noFill/>
        </p:spPr>
        <p:txBody>
          <a:bodyPr wrap="square" rtlCol="0">
            <a:spAutoFit/>
          </a:bodyPr>
          <a:lstStyle/>
          <a:p>
            <a:pPr algn="r"/>
            <a:r>
              <a:rPr lang="en-US" dirty="0" smtClean="0"/>
              <a:t>Source: https://code.tutsplus.com/tutorials/30-css-best-practices-for-beginners--net-6741</a:t>
            </a:r>
            <a:endParaRPr lang="en-US" dirty="0"/>
          </a:p>
        </p:txBody>
      </p:sp>
    </p:spTree>
    <p:extLst>
      <p:ext uri="{BB962C8B-B14F-4D97-AF65-F5344CB8AC3E}">
        <p14:creationId xmlns:p14="http://schemas.microsoft.com/office/powerpoint/2010/main" val="854690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a:t>
            </a:r>
            <a:r>
              <a:rPr lang="en-US" sz="1200" dirty="0">
                <a:solidFill>
                  <a:schemeClr val="bg2">
                    <a:lumMod val="75000"/>
                  </a:schemeClr>
                </a:solidFill>
              </a:rPr>
              <a:t> </a:t>
            </a:r>
            <a:r>
              <a:rPr lang="en-US" sz="1200" dirty="0" smtClean="0">
                <a:solidFill>
                  <a:schemeClr val="bg2">
                    <a:lumMod val="75000"/>
                  </a:schemeClr>
                </a:solidFill>
              </a:rPr>
              <a:t>| Tools &amp; Standards | Page Structure, Accessibility, &amp; SEO</a:t>
            </a:r>
            <a:r>
              <a:rPr lang="en-US" sz="1200" dirty="0" smtClean="0"/>
              <a:t>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a:t>CSS FORMAT BEST </a:t>
            </a:r>
            <a:r>
              <a:rPr lang="en-US" dirty="0" smtClean="0"/>
              <a:t>PRACTICES Cont.</a:t>
            </a:r>
            <a:endParaRPr lang="en-US" sz="3600" dirty="0"/>
          </a:p>
        </p:txBody>
      </p:sp>
      <p:sp>
        <p:nvSpPr>
          <p:cNvPr id="3" name="Content Placeholder 2"/>
          <p:cNvSpPr>
            <a:spLocks noGrp="1"/>
          </p:cNvSpPr>
          <p:nvPr>
            <p:ph idx="1"/>
          </p:nvPr>
        </p:nvSpPr>
        <p:spPr>
          <a:xfrm>
            <a:off x="1261872" y="1828800"/>
            <a:ext cx="8595360" cy="4166671"/>
          </a:xfrm>
        </p:spPr>
        <p:txBody>
          <a:bodyPr>
            <a:normAutofit lnSpcReduction="10000"/>
          </a:bodyPr>
          <a:lstStyle/>
          <a:p>
            <a:pPr marL="0" indent="0">
              <a:buNone/>
            </a:pPr>
            <a:r>
              <a:rPr lang="en-US" dirty="0" smtClean="0"/>
              <a:t>Create </a:t>
            </a:r>
            <a:r>
              <a:rPr lang="en-US" dirty="0"/>
              <a:t>Your HTML </a:t>
            </a:r>
            <a:r>
              <a:rPr lang="en-US" dirty="0" smtClean="0"/>
              <a:t>First</a:t>
            </a:r>
          </a:p>
          <a:p>
            <a:pPr marL="274320" lvl="1" indent="0">
              <a:buNone/>
            </a:pPr>
            <a:r>
              <a:rPr lang="en-US" dirty="0" smtClean="0"/>
              <a:t>Form follows function</a:t>
            </a:r>
          </a:p>
          <a:p>
            <a:pPr marL="0" indent="0">
              <a:buNone/>
            </a:pPr>
            <a:r>
              <a:rPr lang="en-US" dirty="0"/>
              <a:t>Use Multiple </a:t>
            </a:r>
            <a:r>
              <a:rPr lang="en-US" dirty="0" smtClean="0"/>
              <a:t>Classes</a:t>
            </a:r>
          </a:p>
          <a:p>
            <a:pPr marL="274320" lvl="1" indent="0">
              <a:buNone/>
            </a:pPr>
            <a:r>
              <a:rPr lang="en-US" dirty="0"/>
              <a:t>&lt;div class="box right"&gt;&lt;/div</a:t>
            </a:r>
            <a:r>
              <a:rPr lang="en-US" dirty="0" smtClean="0"/>
              <a:t>&gt;</a:t>
            </a:r>
          </a:p>
          <a:p>
            <a:pPr marL="0" indent="0">
              <a:buNone/>
            </a:pPr>
            <a:r>
              <a:rPr lang="en-US" dirty="0"/>
              <a:t>Use </a:t>
            </a:r>
            <a:r>
              <a:rPr lang="en-US" dirty="0" smtClean="0"/>
              <a:t>Shorthand</a:t>
            </a:r>
          </a:p>
          <a:p>
            <a:pPr marL="274320" lvl="1" indent="0">
              <a:buNone/>
            </a:pPr>
            <a:r>
              <a:rPr lang="en-US" dirty="0"/>
              <a:t>#crayon </a:t>
            </a:r>
            <a:r>
              <a:rPr lang="en-US" dirty="0" smtClean="0"/>
              <a:t>{</a:t>
            </a:r>
            <a:br>
              <a:rPr lang="en-US" dirty="0" smtClean="0"/>
            </a:br>
            <a:r>
              <a:rPr lang="en-US" dirty="0"/>
              <a:t>   </a:t>
            </a:r>
            <a:r>
              <a:rPr lang="en-US" dirty="0" smtClean="0"/>
              <a:t> margin-left</a:t>
            </a:r>
            <a:r>
              <a:rPr lang="en-US" dirty="0"/>
              <a:t>:    5px</a:t>
            </a:r>
            <a:r>
              <a:rPr lang="en-US" dirty="0" smtClean="0"/>
              <a:t>;</a:t>
            </a:r>
            <a:br>
              <a:rPr lang="en-US" dirty="0" smtClean="0"/>
            </a:br>
            <a:r>
              <a:rPr lang="en-US" dirty="0"/>
              <a:t>    margin-right:   7px</a:t>
            </a:r>
            <a:r>
              <a:rPr lang="en-US" dirty="0" smtClean="0"/>
              <a:t>;</a:t>
            </a:r>
            <a:br>
              <a:rPr lang="en-US" dirty="0" smtClean="0"/>
            </a:br>
            <a:r>
              <a:rPr lang="en-US" dirty="0"/>
              <a:t>    margin-top: 8px</a:t>
            </a:r>
            <a:r>
              <a:rPr lang="en-US" dirty="0" smtClean="0"/>
              <a:t>;</a:t>
            </a:r>
            <a:br>
              <a:rPr lang="en-US" dirty="0" smtClean="0"/>
            </a:br>
            <a:r>
              <a:rPr lang="en-US" dirty="0" smtClean="0"/>
              <a:t>}</a:t>
            </a:r>
            <a:r>
              <a:rPr lang="en-US" dirty="0"/>
              <a:t/>
            </a:r>
            <a:br>
              <a:rPr lang="en-US" dirty="0"/>
            </a:br>
            <a:r>
              <a:rPr lang="en-US" dirty="0"/>
              <a:t>VS</a:t>
            </a:r>
            <a:br>
              <a:rPr lang="en-US" dirty="0"/>
            </a:br>
            <a:r>
              <a:rPr lang="en-US" dirty="0"/>
              <a:t>#crayon </a:t>
            </a:r>
            <a:r>
              <a:rPr lang="en-US" dirty="0" smtClean="0"/>
              <a:t>{</a:t>
            </a:r>
            <a:br>
              <a:rPr lang="en-US" dirty="0" smtClean="0"/>
            </a:br>
            <a:r>
              <a:rPr lang="en-US" dirty="0"/>
              <a:t>    margin: 8px 7px 0px 5px; // top, right, bottom, and left values, respectively</a:t>
            </a:r>
            <a:r>
              <a:rPr lang="en-US" dirty="0" smtClean="0"/>
              <a:t>.</a:t>
            </a:r>
            <a:br>
              <a:rPr lang="en-US" dirty="0" smtClean="0"/>
            </a:br>
            <a:r>
              <a:rPr lang="en-US" dirty="0" smtClean="0"/>
              <a:t>}</a:t>
            </a:r>
            <a:endParaRPr lang="en-US" dirty="0"/>
          </a:p>
          <a:p>
            <a:pPr marL="274320" lvl="1" indent="0">
              <a:buNone/>
            </a:pPr>
            <a:endParaRPr lang="en-US" dirty="0" smtClean="0"/>
          </a:p>
          <a:p>
            <a:pPr marL="0"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endParaRPr lang="en-US" dirty="0"/>
          </a:p>
        </p:txBody>
      </p:sp>
      <p:sp>
        <p:nvSpPr>
          <p:cNvPr id="6" name="TextBox 5"/>
          <p:cNvSpPr txBox="1"/>
          <p:nvPr/>
        </p:nvSpPr>
        <p:spPr>
          <a:xfrm>
            <a:off x="2197768" y="5995471"/>
            <a:ext cx="9083951" cy="369332"/>
          </a:xfrm>
          <a:prstGeom prst="rect">
            <a:avLst/>
          </a:prstGeom>
          <a:noFill/>
        </p:spPr>
        <p:txBody>
          <a:bodyPr wrap="square" rtlCol="0">
            <a:spAutoFit/>
          </a:bodyPr>
          <a:lstStyle/>
          <a:p>
            <a:pPr algn="r"/>
            <a:r>
              <a:rPr lang="en-US" dirty="0" smtClean="0"/>
              <a:t>Source: https://code.tutsplus.com/tutorials/30-css-best-practices-for-beginners--net-6741</a:t>
            </a:r>
            <a:endParaRPr lang="en-US" dirty="0"/>
          </a:p>
        </p:txBody>
      </p:sp>
    </p:spTree>
    <p:extLst>
      <p:ext uri="{BB962C8B-B14F-4D97-AF65-F5344CB8AC3E}">
        <p14:creationId xmlns:p14="http://schemas.microsoft.com/office/powerpoint/2010/main" val="1152172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2" name="Title 1"/>
          <p:cNvSpPr>
            <a:spLocks noGrp="1"/>
          </p:cNvSpPr>
          <p:nvPr>
            <p:ph type="title"/>
          </p:nvPr>
        </p:nvSpPr>
        <p:spPr/>
        <p:txBody>
          <a:bodyPr/>
          <a:lstStyle/>
          <a:p>
            <a:r>
              <a:rPr lang="en-US" dirty="0"/>
              <a:t>CSS FORMAT BEST </a:t>
            </a:r>
            <a:r>
              <a:rPr lang="en-US" dirty="0" smtClean="0"/>
              <a:t>PRACTICES </a:t>
            </a:r>
            <a:br>
              <a:rPr lang="en-US" dirty="0" smtClean="0"/>
            </a:br>
            <a:r>
              <a:rPr lang="en-US" dirty="0" smtClean="0"/>
              <a:t>Final notes</a:t>
            </a:r>
            <a:endParaRPr lang="en-US" sz="3600" dirty="0"/>
          </a:p>
        </p:txBody>
      </p:sp>
      <p:sp>
        <p:nvSpPr>
          <p:cNvPr id="3" name="Content Placeholder 2"/>
          <p:cNvSpPr>
            <a:spLocks noGrp="1"/>
          </p:cNvSpPr>
          <p:nvPr>
            <p:ph idx="1"/>
          </p:nvPr>
        </p:nvSpPr>
        <p:spPr/>
        <p:txBody>
          <a:bodyPr>
            <a:normAutofit/>
          </a:bodyPr>
          <a:lstStyle/>
          <a:p>
            <a:pPr marL="0" indent="0">
              <a:buNone/>
            </a:pPr>
            <a:r>
              <a:rPr lang="en-US" dirty="0" smtClean="0"/>
              <a:t>Comment </a:t>
            </a:r>
            <a:r>
              <a:rPr lang="en-US" dirty="0"/>
              <a:t>your </a:t>
            </a:r>
            <a:r>
              <a:rPr lang="en-US" dirty="0" smtClean="0"/>
              <a:t>CSS</a:t>
            </a:r>
          </a:p>
          <a:p>
            <a:pPr marL="0" indent="0">
              <a:buNone/>
            </a:pPr>
            <a:r>
              <a:rPr lang="en-US" dirty="0"/>
              <a:t>Make Use of Generic </a:t>
            </a:r>
            <a:r>
              <a:rPr lang="en-US" dirty="0" smtClean="0"/>
              <a:t>Classes</a:t>
            </a:r>
          </a:p>
          <a:p>
            <a:pPr marL="0" indent="0">
              <a:buNone/>
            </a:pPr>
            <a:r>
              <a:rPr lang="en-US" dirty="0"/>
              <a:t>Avoid Extra </a:t>
            </a:r>
            <a:r>
              <a:rPr lang="en-US" dirty="0" smtClean="0"/>
              <a:t>Selectors</a:t>
            </a:r>
          </a:p>
          <a:p>
            <a:pPr marL="274320" lvl="1" indent="0">
              <a:buNone/>
            </a:pPr>
            <a:r>
              <a:rPr lang="en-US" dirty="0"/>
              <a:t>body #container .someclass ul li {....}</a:t>
            </a:r>
            <a:br>
              <a:rPr lang="en-US" dirty="0"/>
            </a:br>
            <a:r>
              <a:rPr lang="en-US" dirty="0"/>
              <a:t>VS</a:t>
            </a:r>
            <a:br>
              <a:rPr lang="en-US" dirty="0"/>
            </a:br>
            <a:r>
              <a:rPr lang="en-US" dirty="0"/>
              <a:t>.someclass li </a:t>
            </a:r>
            <a:r>
              <a:rPr lang="en-US" dirty="0" smtClean="0"/>
              <a:t>{...}</a:t>
            </a:r>
          </a:p>
          <a:p>
            <a:pPr marL="0" indent="0">
              <a:buNone/>
            </a:pPr>
            <a:r>
              <a:rPr lang="en-US" dirty="0" smtClean="0"/>
              <a:t>VALIDATE</a:t>
            </a:r>
            <a:endParaRPr lang="en-US" dirty="0"/>
          </a:p>
          <a:p>
            <a:pPr marL="0" indent="0">
              <a:buNone/>
            </a:pPr>
            <a:endParaRPr lang="en-US" dirty="0"/>
          </a:p>
          <a:p>
            <a:pPr marL="274320" lvl="1" indent="0">
              <a:buNone/>
            </a:pPr>
            <a:endParaRPr lang="en-US" dirty="0"/>
          </a:p>
          <a:p>
            <a:pPr marL="548640" lvl="2" indent="0">
              <a:buNone/>
            </a:pPr>
            <a:endParaRPr lang="en-US" dirty="0"/>
          </a:p>
          <a:p>
            <a:pPr marL="274320" lvl="1"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endParaRPr lang="en-US" dirty="0"/>
          </a:p>
        </p:txBody>
      </p:sp>
      <p:sp>
        <p:nvSpPr>
          <p:cNvPr id="5" name="TextBox 4"/>
          <p:cNvSpPr txBox="1"/>
          <p:nvPr/>
        </p:nvSpPr>
        <p:spPr>
          <a:xfrm>
            <a:off x="1796716" y="5994449"/>
            <a:ext cx="9485003" cy="369332"/>
          </a:xfrm>
          <a:prstGeom prst="rect">
            <a:avLst/>
          </a:prstGeom>
          <a:noFill/>
        </p:spPr>
        <p:txBody>
          <a:bodyPr wrap="square" rtlCol="0">
            <a:spAutoFit/>
          </a:bodyPr>
          <a:lstStyle/>
          <a:p>
            <a:pPr algn="r"/>
            <a:r>
              <a:rPr lang="en-US" dirty="0" smtClean="0"/>
              <a:t>Source: https://code.tutsplus.com/tutorials/30-css-best-practices-for-beginners--net-6741</a:t>
            </a:r>
            <a:endParaRPr lang="en-US" dirty="0"/>
          </a:p>
        </p:txBody>
      </p:sp>
    </p:spTree>
    <p:extLst>
      <p:ext uri="{BB962C8B-B14F-4D97-AF65-F5344CB8AC3E}">
        <p14:creationId xmlns:p14="http://schemas.microsoft.com/office/powerpoint/2010/main" val="855572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24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Inspector</a:t>
            </a:r>
            <a:endParaRPr lang="en-US" dirty="0"/>
          </a:p>
        </p:txBody>
      </p:sp>
      <p:pic>
        <p:nvPicPr>
          <p:cNvPr id="7" name="Picture 6" title="The Inspec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1921932"/>
            <a:ext cx="8644128" cy="4359469"/>
          </a:xfrm>
          <a:prstGeom prst="rect">
            <a:avLst/>
          </a:prstGeom>
        </p:spPr>
      </p:pic>
      <p:sp>
        <p:nvSpPr>
          <p:cNvPr id="8" name="TextBox 7"/>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spTree>
    <p:extLst>
      <p:ext uri="{BB962C8B-B14F-4D97-AF65-F5344CB8AC3E}">
        <p14:creationId xmlns:p14="http://schemas.microsoft.com/office/powerpoint/2010/main" val="210480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Validation Tool</a:t>
            </a:r>
            <a:endParaRPr lang="en-US" dirty="0"/>
          </a:p>
        </p:txBody>
      </p:sp>
      <p:sp>
        <p:nvSpPr>
          <p:cNvPr id="7" name="Text Placeholder 6"/>
          <p:cNvSpPr>
            <a:spLocks noGrp="1"/>
          </p:cNvSpPr>
          <p:nvPr>
            <p:ph type="body" idx="1"/>
          </p:nvPr>
        </p:nvSpPr>
        <p:spPr/>
        <p:txBody>
          <a:bodyPr/>
          <a:lstStyle/>
          <a:p>
            <a:r>
              <a:rPr lang="en-US" dirty="0"/>
              <a:t>https://jigsaw.w3.org/css-validator/</a:t>
            </a:r>
          </a:p>
        </p:txBody>
      </p:sp>
      <p:pic>
        <p:nvPicPr>
          <p:cNvPr id="5" name="Content Placeholder 4" title="W3C Validation Checker HTML"/>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2063" y="3010074"/>
            <a:ext cx="4479925" cy="2660301"/>
          </a:xfrm>
        </p:spPr>
      </p:pic>
      <p:sp>
        <p:nvSpPr>
          <p:cNvPr id="8" name="Text Placeholder 7"/>
          <p:cNvSpPr>
            <a:spLocks noGrp="1"/>
          </p:cNvSpPr>
          <p:nvPr>
            <p:ph type="body" sz="quarter" idx="3"/>
          </p:nvPr>
        </p:nvSpPr>
        <p:spPr>
          <a:xfrm>
            <a:off x="6126480" y="1713655"/>
            <a:ext cx="4579620" cy="731520"/>
          </a:xfrm>
        </p:spPr>
        <p:txBody>
          <a:bodyPr/>
          <a:lstStyle/>
          <a:p>
            <a:r>
              <a:rPr lang="en-US" dirty="0"/>
              <a:t>https://</a:t>
            </a:r>
            <a:r>
              <a:rPr lang="en-US" dirty="0" smtClean="0"/>
              <a:t>validator.w3.org</a:t>
            </a:r>
            <a:endParaRPr lang="en-US" dirty="0"/>
          </a:p>
        </p:txBody>
      </p:sp>
      <p:pic>
        <p:nvPicPr>
          <p:cNvPr id="6" name="Content Placeholder 5" title="W3C Validation Checker CSS"/>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08192" y="3010074"/>
            <a:ext cx="4481512" cy="2274200"/>
          </a:xfrm>
        </p:spPr>
      </p:pic>
      <p:sp>
        <p:nvSpPr>
          <p:cNvPr id="9" name="TextBox 8"/>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spTree>
    <p:extLst>
      <p:ext uri="{BB962C8B-B14F-4D97-AF65-F5344CB8AC3E}">
        <p14:creationId xmlns:p14="http://schemas.microsoft.com/office/powerpoint/2010/main" val="77151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nice: validate</a:t>
            </a:r>
            <a:endParaRPr lang="en-US" dirty="0"/>
          </a:p>
        </p:txBody>
      </p:sp>
      <p:sp>
        <p:nvSpPr>
          <p:cNvPr id="3" name="Content Placeholder 2"/>
          <p:cNvSpPr>
            <a:spLocks noGrp="1"/>
          </p:cNvSpPr>
          <p:nvPr>
            <p:ph idx="1"/>
          </p:nvPr>
        </p:nvSpPr>
        <p:spPr/>
        <p:txBody>
          <a:bodyPr/>
          <a:lstStyle/>
          <a:p>
            <a:r>
              <a:rPr lang="en-US" b="1" dirty="0"/>
              <a:t>Validation as a debugging tool</a:t>
            </a:r>
          </a:p>
          <a:p>
            <a:r>
              <a:rPr lang="en-US" b="1" dirty="0"/>
              <a:t>Validation as a future-proof quality check</a:t>
            </a:r>
          </a:p>
          <a:p>
            <a:r>
              <a:rPr lang="en-US" b="1" dirty="0"/>
              <a:t>Validation eases maintenance</a:t>
            </a:r>
          </a:p>
          <a:p>
            <a:r>
              <a:rPr lang="en-US" b="1" dirty="0"/>
              <a:t>Validation helps teach good practices</a:t>
            </a:r>
          </a:p>
          <a:p>
            <a:r>
              <a:rPr lang="en-US" b="1" dirty="0"/>
              <a:t>Validation is a sign of professionalism</a:t>
            </a:r>
          </a:p>
          <a:p>
            <a:endParaRPr lang="en-US" dirty="0"/>
          </a:p>
        </p:txBody>
      </p:sp>
      <p:sp>
        <p:nvSpPr>
          <p:cNvPr id="5" name="TextBox 4"/>
          <p:cNvSpPr txBox="1"/>
          <p:nvPr/>
        </p:nvSpPr>
        <p:spPr>
          <a:xfrm>
            <a:off x="444844" y="5232401"/>
            <a:ext cx="10836876" cy="369332"/>
          </a:xfrm>
          <a:prstGeom prst="rect">
            <a:avLst/>
          </a:prstGeom>
          <a:noFill/>
        </p:spPr>
        <p:txBody>
          <a:bodyPr wrap="square" rtlCol="0">
            <a:spAutoFit/>
          </a:bodyPr>
          <a:lstStyle/>
          <a:p>
            <a:pPr algn="r"/>
            <a:r>
              <a:rPr lang="en-US" dirty="0" smtClean="0"/>
              <a:t>Source: https://validator.w3.org/docs/why.html</a:t>
            </a:r>
            <a:endParaRPr lang="en-US" dirty="0"/>
          </a:p>
        </p:txBody>
      </p:sp>
      <p:sp>
        <p:nvSpPr>
          <p:cNvPr id="6" name="TextBox 5"/>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spTree>
    <p:extLst>
      <p:ext uri="{BB962C8B-B14F-4D97-AF65-F5344CB8AC3E}">
        <p14:creationId xmlns:p14="http://schemas.microsoft.com/office/powerpoint/2010/main" val="158072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Email Check</a:t>
            </a:r>
            <a:endParaRPr lang="en-US" dirty="0"/>
          </a:p>
        </p:txBody>
      </p:sp>
      <p:sp>
        <p:nvSpPr>
          <p:cNvPr id="5" name="TextBox 4"/>
          <p:cNvSpPr txBox="1"/>
          <p:nvPr/>
        </p:nvSpPr>
        <p:spPr>
          <a:xfrm>
            <a:off x="444843" y="5706193"/>
            <a:ext cx="10836876" cy="369332"/>
          </a:xfrm>
          <a:prstGeom prst="rect">
            <a:avLst/>
          </a:prstGeom>
          <a:noFill/>
        </p:spPr>
        <p:txBody>
          <a:bodyPr wrap="square" rtlCol="0">
            <a:spAutoFit/>
          </a:bodyPr>
          <a:lstStyle/>
          <a:p>
            <a:pPr algn="r"/>
            <a:r>
              <a:rPr lang="en-US" dirty="0" smtClean="0"/>
              <a:t>Source: </a:t>
            </a:r>
            <a:r>
              <a:rPr lang="en-US" dirty="0"/>
              <a:t>https://www.htmlemailcheck.com/</a:t>
            </a:r>
          </a:p>
        </p:txBody>
      </p:sp>
      <p:sp>
        <p:nvSpPr>
          <p:cNvPr id="6" name="TextBox 5"/>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pic>
        <p:nvPicPr>
          <p:cNvPr id="7" name="Content Placeholder 6" title="Email Check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872" y="1852573"/>
            <a:ext cx="8594725" cy="3324801"/>
          </a:xfrm>
        </p:spPr>
      </p:pic>
    </p:spTree>
    <p:extLst>
      <p:ext uri="{BB962C8B-B14F-4D97-AF65-F5344CB8AC3E}">
        <p14:creationId xmlns:p14="http://schemas.microsoft.com/office/powerpoint/2010/main" val="1812770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is important</a:t>
            </a:r>
            <a:endParaRPr lang="en-US" dirty="0"/>
          </a:p>
        </p:txBody>
      </p:sp>
      <p:sp>
        <p:nvSpPr>
          <p:cNvPr id="5" name="TextBox 4"/>
          <p:cNvSpPr txBox="1"/>
          <p:nvPr/>
        </p:nvSpPr>
        <p:spPr>
          <a:xfrm>
            <a:off x="444843" y="5706193"/>
            <a:ext cx="10836876" cy="369332"/>
          </a:xfrm>
          <a:prstGeom prst="rect">
            <a:avLst/>
          </a:prstGeom>
          <a:noFill/>
        </p:spPr>
        <p:txBody>
          <a:bodyPr wrap="square" rtlCol="0">
            <a:spAutoFit/>
          </a:bodyPr>
          <a:lstStyle/>
          <a:p>
            <a:pPr algn="r"/>
            <a:r>
              <a:rPr lang="en-US" dirty="0" smtClean="0"/>
              <a:t>Source: </a:t>
            </a:r>
            <a:r>
              <a:rPr lang="en-US" dirty="0"/>
              <a:t>https://blog.kissmetrics.com/loading-time</a:t>
            </a:r>
            <a:r>
              <a:rPr lang="en-US" dirty="0" smtClean="0"/>
              <a:t>/</a:t>
            </a:r>
            <a:endParaRPr lang="en-US" dirty="0"/>
          </a:p>
        </p:txBody>
      </p:sp>
      <p:sp>
        <p:nvSpPr>
          <p:cNvPr id="6" name="TextBox 5"/>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sp>
        <p:nvSpPr>
          <p:cNvPr id="3" name="Content Placeholder 2"/>
          <p:cNvSpPr>
            <a:spLocks noGrp="1"/>
          </p:cNvSpPr>
          <p:nvPr>
            <p:ph idx="1"/>
          </p:nvPr>
        </p:nvSpPr>
        <p:spPr>
          <a:xfrm>
            <a:off x="1261871" y="2576945"/>
            <a:ext cx="9357637" cy="3603192"/>
          </a:xfrm>
        </p:spPr>
        <p:txBody>
          <a:bodyPr/>
          <a:lstStyle/>
          <a:p>
            <a:pPr marL="548640" lvl="2" indent="0" algn="ctr">
              <a:buNone/>
            </a:pPr>
            <a:r>
              <a:rPr lang="en-US" sz="2800" i="1" dirty="0"/>
              <a:t>If an e-commerce site is making $100,000 per day, </a:t>
            </a:r>
            <a:endParaRPr lang="en-US" sz="2800" i="1" dirty="0" smtClean="0"/>
          </a:p>
          <a:p>
            <a:pPr marL="548640" lvl="2" indent="0" algn="ctr">
              <a:buNone/>
            </a:pPr>
            <a:r>
              <a:rPr lang="en-US" sz="2800" i="1" dirty="0" smtClean="0"/>
              <a:t>a 1 second </a:t>
            </a:r>
            <a:r>
              <a:rPr lang="en-US" sz="2800" i="1" dirty="0"/>
              <a:t>page delay </a:t>
            </a:r>
            <a:r>
              <a:rPr lang="en-US" sz="2800" i="1" dirty="0" smtClean="0"/>
              <a:t>could </a:t>
            </a:r>
            <a:r>
              <a:rPr lang="en-US" sz="2800" i="1" dirty="0"/>
              <a:t>potentially </a:t>
            </a:r>
            <a:r>
              <a:rPr lang="en-US" sz="2800" i="1" dirty="0" smtClean="0"/>
              <a:t>cost</a:t>
            </a:r>
          </a:p>
          <a:p>
            <a:pPr marL="548640" lvl="2" indent="0" algn="ctr">
              <a:buNone/>
            </a:pPr>
            <a:r>
              <a:rPr lang="en-US" sz="2800" i="1" dirty="0" smtClean="0"/>
              <a:t>$</a:t>
            </a:r>
            <a:r>
              <a:rPr lang="en-US" sz="2800" i="1" dirty="0"/>
              <a:t>2.5 million in lost sales every year</a:t>
            </a:r>
            <a:r>
              <a:rPr lang="en-US" sz="2800" i="1" dirty="0" smtClean="0"/>
              <a:t>.</a:t>
            </a:r>
          </a:p>
          <a:p>
            <a:endParaRPr lang="en-US" dirty="0"/>
          </a:p>
        </p:txBody>
      </p:sp>
    </p:spTree>
    <p:extLst>
      <p:ext uri="{BB962C8B-B14F-4D97-AF65-F5344CB8AC3E}">
        <p14:creationId xmlns:p14="http://schemas.microsoft.com/office/powerpoint/2010/main" val="16860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Keeping your code separated is a start</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Efficient Code is a next step</a:t>
            </a:r>
            <a:br>
              <a:rPr lang="en-US" sz="2400" dirty="0" smtClean="0"/>
            </a:br>
            <a:endParaRPr lang="en-US" sz="2400" dirty="0" smtClean="0"/>
          </a:p>
          <a:p>
            <a:pPr lvl="1">
              <a:lnSpc>
                <a:spcPct val="100000"/>
              </a:lnSpc>
              <a:spcBef>
                <a:spcPts val="0"/>
              </a:spcBef>
              <a:spcAft>
                <a:spcPts val="0"/>
              </a:spcAft>
              <a:buClrTx/>
              <a:buFont typeface="Wingdings" charset="2"/>
              <a:buChar char="ü"/>
            </a:pPr>
            <a:r>
              <a:rPr lang="en-US" sz="2000" dirty="0" smtClean="0"/>
              <a:t>Utilize the cascade</a:t>
            </a:r>
            <a:br>
              <a:rPr lang="en-US" sz="2000" dirty="0" smtClean="0"/>
            </a:br>
            <a:endParaRPr lang="en-US" sz="2000" dirty="0"/>
          </a:p>
          <a:p>
            <a:pPr lvl="1">
              <a:lnSpc>
                <a:spcPct val="100000"/>
              </a:lnSpc>
              <a:spcBef>
                <a:spcPts val="0"/>
              </a:spcBef>
              <a:spcAft>
                <a:spcPts val="0"/>
              </a:spcAft>
              <a:buClrTx/>
              <a:buFont typeface="Wingdings" charset="2"/>
              <a:buChar char="ü"/>
            </a:pPr>
            <a:r>
              <a:rPr lang="en-US" sz="2000" dirty="0" smtClean="0"/>
              <a:t>Reduce clutter / utilize comments</a:t>
            </a:r>
            <a:br>
              <a:rPr lang="en-US" sz="2000" dirty="0" smtClean="0"/>
            </a:br>
            <a:endParaRPr lang="en-US" sz="2000" dirty="0" smtClean="0"/>
          </a:p>
          <a:p>
            <a:pPr lvl="1">
              <a:lnSpc>
                <a:spcPct val="100000"/>
              </a:lnSpc>
              <a:spcBef>
                <a:spcPts val="0"/>
              </a:spcBef>
              <a:spcAft>
                <a:spcPts val="0"/>
              </a:spcAft>
              <a:buClrTx/>
              <a:buFont typeface="Wingdings" charset="2"/>
              <a:buChar char="ü"/>
            </a:pPr>
            <a:r>
              <a:rPr lang="en-US" sz="2000" dirty="0" smtClean="0"/>
              <a:t>Coordinate format and organization</a:t>
            </a:r>
            <a:br>
              <a:rPr lang="en-US" sz="2000" dirty="0" smtClean="0"/>
            </a:br>
            <a:endParaRPr lang="en-US" sz="2000" dirty="0" smtClean="0"/>
          </a:p>
          <a:p>
            <a:pPr lvl="1">
              <a:lnSpc>
                <a:spcPct val="100000"/>
              </a:lnSpc>
              <a:spcBef>
                <a:spcPts val="0"/>
              </a:spcBef>
              <a:spcAft>
                <a:spcPts val="0"/>
              </a:spcAft>
              <a:buClrTx/>
              <a:buFont typeface="Wingdings" charset="2"/>
              <a:buChar char="ü"/>
            </a:pPr>
            <a:r>
              <a:rPr lang="en-US" sz="2000" dirty="0" smtClean="0"/>
              <a:t>Validate</a:t>
            </a:r>
          </a:p>
        </p:txBody>
      </p:sp>
      <p:sp>
        <p:nvSpPr>
          <p:cNvPr id="8" name="TextBox 7"/>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1118494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PageSpeed Insights</a:t>
            </a:r>
            <a:endParaRPr lang="en-US" dirty="0"/>
          </a:p>
        </p:txBody>
      </p:sp>
      <p:sp>
        <p:nvSpPr>
          <p:cNvPr id="8" name="TextBox 7"/>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a:t>
            </a:r>
            <a:r>
              <a:rPr lang="en-US" sz="1200" dirty="0" smtClean="0"/>
              <a:t>Tools &amp; Standards </a:t>
            </a:r>
            <a:r>
              <a:rPr lang="en-US" sz="1200" dirty="0" smtClean="0">
                <a:solidFill>
                  <a:schemeClr val="bg2">
                    <a:lumMod val="75000"/>
                  </a:schemeClr>
                </a:solidFill>
              </a:rPr>
              <a:t>| Page Structure, Accessibility, &amp; SEO | Strategy &amp; Next Steps</a:t>
            </a:r>
          </a:p>
        </p:txBody>
      </p:sp>
      <p:sp>
        <p:nvSpPr>
          <p:cNvPr id="3" name="TextBox 2"/>
          <p:cNvSpPr txBox="1"/>
          <p:nvPr/>
        </p:nvSpPr>
        <p:spPr>
          <a:xfrm>
            <a:off x="5140691" y="5907464"/>
            <a:ext cx="6141028" cy="369332"/>
          </a:xfrm>
          <a:prstGeom prst="rect">
            <a:avLst/>
          </a:prstGeom>
          <a:noFill/>
        </p:spPr>
        <p:txBody>
          <a:bodyPr wrap="square" rtlCol="0">
            <a:spAutoFit/>
          </a:bodyPr>
          <a:lstStyle/>
          <a:p>
            <a:pPr algn="r"/>
            <a:r>
              <a:rPr lang="en-US" dirty="0"/>
              <a:t>https://developers.google.com/speed/pagespeed/insights/</a:t>
            </a:r>
          </a:p>
        </p:txBody>
      </p:sp>
      <p:pic>
        <p:nvPicPr>
          <p:cNvPr id="4" name="Picture 3" title="PageSpe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1855095"/>
            <a:ext cx="6094849" cy="3888595"/>
          </a:xfrm>
          <a:prstGeom prst="rect">
            <a:avLst/>
          </a:prstGeom>
        </p:spPr>
      </p:pic>
    </p:spTree>
    <p:extLst>
      <p:ext uri="{BB962C8B-B14F-4D97-AF65-F5344CB8AC3E}">
        <p14:creationId xmlns:p14="http://schemas.microsoft.com/office/powerpoint/2010/main" val="128611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44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6" name="TextBox 5"/>
          <p:cNvSpPr txBox="1"/>
          <p:nvPr/>
        </p:nvSpPr>
        <p:spPr>
          <a:xfrm>
            <a:off x="2106385" y="2578856"/>
            <a:ext cx="2860014" cy="1323439"/>
          </a:xfrm>
          <a:prstGeom prst="rect">
            <a:avLst/>
          </a:prstGeom>
          <a:noFill/>
        </p:spPr>
        <p:txBody>
          <a:bodyPr wrap="none" rtlCol="0">
            <a:spAutoFit/>
          </a:bodyPr>
          <a:lstStyle/>
          <a:p>
            <a:r>
              <a:rPr lang="en-US" sz="8000" dirty="0" smtClean="0"/>
              <a:t>Shows</a:t>
            </a:r>
            <a:endParaRPr lang="en-US" sz="8000" dirty="0"/>
          </a:p>
        </p:txBody>
      </p:sp>
      <p:sp>
        <p:nvSpPr>
          <p:cNvPr id="7" name="TextBox 6"/>
          <p:cNvSpPr txBox="1"/>
          <p:nvPr/>
        </p:nvSpPr>
        <p:spPr>
          <a:xfrm>
            <a:off x="6991440" y="3745591"/>
            <a:ext cx="3009542" cy="646331"/>
          </a:xfrm>
          <a:prstGeom prst="rect">
            <a:avLst/>
          </a:prstGeom>
          <a:noFill/>
        </p:spPr>
        <p:txBody>
          <a:bodyPr wrap="none" rtlCol="0">
            <a:spAutoFit/>
          </a:bodyPr>
          <a:lstStyle/>
          <a:p>
            <a:r>
              <a:rPr lang="en-US" sz="3600" dirty="0" smtClean="0"/>
              <a:t>Where to look</a:t>
            </a:r>
          </a:p>
        </p:txBody>
      </p:sp>
      <p:sp>
        <p:nvSpPr>
          <p:cNvPr id="8" name="TextBox 7"/>
          <p:cNvSpPr txBox="1"/>
          <p:nvPr/>
        </p:nvSpPr>
        <p:spPr>
          <a:xfrm>
            <a:off x="2106385" y="5959464"/>
            <a:ext cx="1188146" cy="677108"/>
          </a:xfrm>
          <a:prstGeom prst="rect">
            <a:avLst/>
          </a:prstGeom>
          <a:noFill/>
        </p:spPr>
        <p:txBody>
          <a:bodyPr wrap="none" rtlCol="0">
            <a:spAutoFit/>
          </a:bodyPr>
          <a:lstStyle/>
          <a:p>
            <a:r>
              <a:rPr lang="en-US" sz="2000" dirty="0"/>
              <a:t>and when</a:t>
            </a:r>
          </a:p>
          <a:p>
            <a:endParaRPr lang="en-US" dirty="0"/>
          </a:p>
        </p:txBody>
      </p:sp>
      <p:sp>
        <p:nvSpPr>
          <p:cNvPr id="2" name="Title 1"/>
          <p:cNvSpPr>
            <a:spLocks noGrp="1"/>
          </p:cNvSpPr>
          <p:nvPr>
            <p:ph type="title"/>
          </p:nvPr>
        </p:nvSpPr>
        <p:spPr>
          <a:xfrm>
            <a:off x="1245830" y="1405527"/>
            <a:ext cx="9692640" cy="1397124"/>
          </a:xfrm>
        </p:spPr>
        <p:txBody>
          <a:bodyPr>
            <a:normAutofit fontScale="90000"/>
          </a:bodyPr>
          <a:lstStyle/>
          <a:p>
            <a:r>
              <a:rPr lang="en-US" sz="20700" smtClean="0"/>
              <a:t>Hierarchy</a:t>
            </a:r>
            <a:endParaRPr lang="en-US" dirty="0"/>
          </a:p>
        </p:txBody>
      </p:sp>
    </p:spTree>
    <p:extLst>
      <p:ext uri="{BB962C8B-B14F-4D97-AF65-F5344CB8AC3E}">
        <p14:creationId xmlns:p14="http://schemas.microsoft.com/office/powerpoint/2010/main" val="1399399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4" name="TextBox 3"/>
          <p:cNvSpPr txBox="1"/>
          <p:nvPr/>
        </p:nvSpPr>
        <p:spPr>
          <a:xfrm>
            <a:off x="457543" y="6581001"/>
            <a:ext cx="10836876" cy="276999"/>
          </a:xfrm>
          <a:prstGeom prst="rect">
            <a:avLst/>
          </a:prstGeom>
          <a:solidFill>
            <a:schemeClr val="tx1">
              <a:lumMod val="65000"/>
            </a:schemeClr>
          </a:solid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The F Pattern</a:t>
            </a:r>
            <a:endParaRPr lang="en-US" dirty="0"/>
          </a:p>
        </p:txBody>
      </p:sp>
    </p:spTree>
    <p:extLst>
      <p:ext uri="{BB962C8B-B14F-4D97-AF65-F5344CB8AC3E}">
        <p14:creationId xmlns:p14="http://schemas.microsoft.com/office/powerpoint/2010/main" val="3387251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Machines utilize hierarchy too</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Search Engine Optimization</a:t>
            </a:r>
          </a:p>
          <a:p>
            <a:pPr marL="274320" lvl="1" indent="0">
              <a:lnSpc>
                <a:spcPct val="100000"/>
              </a:lnSpc>
              <a:spcBef>
                <a:spcPts val="0"/>
              </a:spcBef>
              <a:spcAft>
                <a:spcPts val="0"/>
              </a:spcAft>
              <a:buClrTx/>
              <a:buNone/>
            </a:pPr>
            <a:r>
              <a:rPr lang="en-US" dirty="0"/>
              <a:t>SEO is a marketing discipline focused on growing visibility in organic (non-paid) search engine results. SEO encompasses both the technical and creative elements required to improve rankings, drive traffic, and increase awareness in search engines. There are many aspects to SEO, from the words on your page to the way other sites link to you on the web. Sometimes SEO is simply a matter of making sure your site is structured in a way that search engines understand</a:t>
            </a:r>
            <a:r>
              <a:rPr lang="en-US" dirty="0" smtClean="0"/>
              <a:t>.</a:t>
            </a:r>
          </a:p>
          <a:p>
            <a:pPr marL="274320" lvl="1" indent="0">
              <a:lnSpc>
                <a:spcPct val="100000"/>
              </a:lnSpc>
              <a:spcBef>
                <a:spcPts val="0"/>
              </a:spcBef>
              <a:spcAft>
                <a:spcPts val="0"/>
              </a:spcAft>
              <a:buClrTx/>
              <a:buNone/>
            </a:pPr>
            <a:endParaRPr lang="en-US" dirty="0"/>
          </a:p>
          <a:p>
            <a:pPr marL="0" indent="0">
              <a:lnSpc>
                <a:spcPct val="100000"/>
              </a:lnSpc>
              <a:spcBef>
                <a:spcPts val="0"/>
              </a:spcBef>
              <a:spcAft>
                <a:spcPts val="0"/>
              </a:spcAft>
              <a:buClrTx/>
              <a:buNone/>
            </a:pPr>
            <a:r>
              <a:rPr lang="en-US" dirty="0" smtClean="0"/>
              <a:t>Web Accessibility</a:t>
            </a:r>
          </a:p>
          <a:p>
            <a:pPr marL="274320" lvl="1" indent="0">
              <a:lnSpc>
                <a:spcPct val="100000"/>
              </a:lnSpc>
              <a:spcBef>
                <a:spcPts val="0"/>
              </a:spcBef>
              <a:spcAft>
                <a:spcPts val="0"/>
              </a:spcAft>
              <a:buClrTx/>
              <a:buNone/>
            </a:pPr>
            <a:r>
              <a:rPr lang="en-US" b="1" dirty="0"/>
              <a:t>Web accessibility means that people with disabilities can use the Web</a:t>
            </a:r>
            <a:r>
              <a:rPr lang="en-US" dirty="0"/>
              <a:t>. More specifically, Web accessibility means that people with disabilities can perceive, understand, navigate, and interact with the Web, and that they can contribute to the Web. Web accessibility also benefits others, including older people with changing abilities due to aging.</a:t>
            </a:r>
          </a:p>
          <a:p>
            <a:pPr marL="274320" lvl="1" indent="0">
              <a:lnSpc>
                <a:spcPct val="100000"/>
              </a:lnSpc>
              <a:spcBef>
                <a:spcPts val="0"/>
              </a:spcBef>
              <a:spcAft>
                <a:spcPts val="0"/>
              </a:spcAft>
              <a:buClrTx/>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9" name="TextBox 8"/>
          <p:cNvSpPr txBox="1"/>
          <p:nvPr/>
        </p:nvSpPr>
        <p:spPr>
          <a:xfrm>
            <a:off x="444843" y="3898232"/>
            <a:ext cx="10836876" cy="369332"/>
          </a:xfrm>
          <a:prstGeom prst="rect">
            <a:avLst/>
          </a:prstGeom>
          <a:noFill/>
        </p:spPr>
        <p:txBody>
          <a:bodyPr wrap="square" rtlCol="0">
            <a:spAutoFit/>
          </a:bodyPr>
          <a:lstStyle/>
          <a:p>
            <a:pPr algn="r"/>
            <a:r>
              <a:rPr lang="en-US" dirty="0" smtClean="0"/>
              <a:t>Source: https://moz.com/beginners-guide-to-seo</a:t>
            </a:r>
            <a:endParaRPr lang="en-US" dirty="0"/>
          </a:p>
        </p:txBody>
      </p:sp>
      <p:sp>
        <p:nvSpPr>
          <p:cNvPr id="10" name="TextBox 9"/>
          <p:cNvSpPr txBox="1"/>
          <p:nvPr/>
        </p:nvSpPr>
        <p:spPr>
          <a:xfrm>
            <a:off x="444843" y="5678905"/>
            <a:ext cx="10836876" cy="369332"/>
          </a:xfrm>
          <a:prstGeom prst="rect">
            <a:avLst/>
          </a:prstGeom>
          <a:noFill/>
        </p:spPr>
        <p:txBody>
          <a:bodyPr wrap="square" rtlCol="0">
            <a:spAutoFit/>
          </a:bodyPr>
          <a:lstStyle/>
          <a:p>
            <a:pPr algn="r"/>
            <a:r>
              <a:rPr lang="en-US" dirty="0" smtClean="0"/>
              <a:t>Source: https://www.w3.org/WAI/intro/accessibility.php</a:t>
            </a:r>
            <a:endParaRPr lang="en-US" dirty="0"/>
          </a:p>
        </p:txBody>
      </p:sp>
    </p:spTree>
    <p:extLst>
      <p:ext uri="{BB962C8B-B14F-4D97-AF65-F5344CB8AC3E}">
        <p14:creationId xmlns:p14="http://schemas.microsoft.com/office/powerpoint/2010/main" val="1420250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Improved SEO </a:t>
            </a:r>
            <a:r>
              <a:rPr lang="en-US" dirty="0"/>
              <a:t>+ </a:t>
            </a:r>
            <a:r>
              <a:rPr lang="en-US" dirty="0" smtClean="0"/>
              <a:t>Accessibility </a:t>
            </a:r>
            <a:br>
              <a:rPr lang="en-US" dirty="0" smtClean="0"/>
            </a:br>
            <a:r>
              <a:rPr lang="en-US" sz="3600" dirty="0" smtClean="0"/>
              <a:t>through HTML structure</a:t>
            </a:r>
            <a:endParaRPr lang="en-US" sz="3600"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&lt;title&gt; </a:t>
            </a:r>
            <a:r>
              <a:rPr lang="en-US" dirty="0" smtClean="0"/>
              <a:t>tags</a:t>
            </a:r>
          </a:p>
          <a:p>
            <a:pPr marL="0" indent="0">
              <a:buNone/>
            </a:pPr>
            <a:r>
              <a:rPr lang="en-US" dirty="0" smtClean="0"/>
              <a:t>SEO</a:t>
            </a:r>
          </a:p>
          <a:p>
            <a:pPr lvl="1"/>
            <a:r>
              <a:rPr lang="en-US" dirty="0" smtClean="0"/>
              <a:t>Provides </a:t>
            </a:r>
            <a:r>
              <a:rPr lang="en-US" dirty="0"/>
              <a:t>context as to what the page is about when Google crawls </a:t>
            </a:r>
            <a:r>
              <a:rPr lang="en-US" dirty="0" smtClean="0"/>
              <a:t>it</a:t>
            </a:r>
          </a:p>
          <a:p>
            <a:pPr lvl="1"/>
            <a:r>
              <a:rPr lang="en-US" dirty="0" smtClean="0"/>
              <a:t>Influences how </a:t>
            </a:r>
            <a:r>
              <a:rPr lang="en-US" dirty="0"/>
              <a:t>the page appears in the search result display. Over the years, while SEO techniques have come and gone and fluctuated in perceived effectiveness, page titles have continued to be </a:t>
            </a:r>
            <a:r>
              <a:rPr lang="en-US" dirty="0" smtClean="0"/>
              <a:t>one </a:t>
            </a:r>
            <a:r>
              <a:rPr lang="en-US" dirty="0"/>
              <a:t>of the more highly valued on-page tactics. </a:t>
            </a:r>
            <a:endParaRPr lang="en-US" dirty="0" smtClean="0"/>
          </a:p>
          <a:p>
            <a:pPr marL="0" indent="0">
              <a:buNone/>
            </a:pPr>
            <a:r>
              <a:rPr lang="en-US" dirty="0" smtClean="0"/>
              <a:t>Accessibility</a:t>
            </a:r>
          </a:p>
          <a:p>
            <a:pPr lvl="1"/>
            <a:r>
              <a:rPr lang="en-US" dirty="0"/>
              <a:t>This criterion benefits all users in allowing users to quickly and easily identify whether the information contained in the web page is relevant to their needs.</a:t>
            </a:r>
          </a:p>
          <a:p>
            <a:pPr lvl="1"/>
            <a:r>
              <a:rPr lang="en-US" dirty="0"/>
              <a:t>People with visual disabilities will benefit from being able to differentiate content when multiple web pages are open.</a:t>
            </a:r>
          </a:p>
          <a:p>
            <a:pPr lvl="1"/>
            <a:r>
              <a:rPr lang="en-US" dirty="0"/>
              <a:t>People with cognitive disabilities, limited short-term memory, and reading disabilities also benefit from the ability to identify content by its title.</a:t>
            </a:r>
          </a:p>
          <a:p>
            <a:pPr lvl="1"/>
            <a:r>
              <a:rPr lang="en-US" dirty="0"/>
              <a:t>This criterion also benefits people with severe mobility impairments whose mode of operation relies on audio when navigating between Web pages.</a:t>
            </a:r>
          </a:p>
          <a:p>
            <a:pPr marL="274320" lvl="1" indent="0">
              <a:buNone/>
            </a:pPr>
            <a:endParaRPr lang="en-US" dirty="0"/>
          </a:p>
        </p:txBody>
      </p:sp>
      <p:sp>
        <p:nvSpPr>
          <p:cNvPr id="5" name="TextBox 4"/>
          <p:cNvSpPr txBox="1"/>
          <p:nvPr/>
        </p:nvSpPr>
        <p:spPr>
          <a:xfrm>
            <a:off x="2921000" y="6045200"/>
            <a:ext cx="8360719" cy="369332"/>
          </a:xfrm>
          <a:prstGeom prst="rect">
            <a:avLst/>
          </a:prstGeom>
          <a:noFill/>
        </p:spPr>
        <p:txBody>
          <a:bodyPr wrap="square" rtlCol="0">
            <a:spAutoFit/>
          </a:bodyPr>
          <a:lstStyle/>
          <a:p>
            <a:pPr algn="r"/>
            <a:r>
              <a:rPr lang="en-US" dirty="0" smtClean="0"/>
              <a:t>Source: https://moz.com/blog/global-accessibility-awareness-day</a:t>
            </a:r>
            <a:endParaRPr lang="en-US" dirty="0"/>
          </a:p>
        </p:txBody>
      </p:sp>
    </p:spTree>
    <p:extLst>
      <p:ext uri="{BB962C8B-B14F-4D97-AF65-F5344CB8AC3E}">
        <p14:creationId xmlns:p14="http://schemas.microsoft.com/office/powerpoint/2010/main" val="1258459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Improved SEO </a:t>
            </a:r>
            <a:r>
              <a:rPr lang="en-US" dirty="0"/>
              <a:t>+ </a:t>
            </a:r>
            <a:r>
              <a:rPr lang="en-US" dirty="0" smtClean="0"/>
              <a:t>Accessibility </a:t>
            </a:r>
            <a:br>
              <a:rPr lang="en-US" dirty="0" smtClean="0"/>
            </a:br>
            <a:r>
              <a:rPr lang="en-US" sz="3600" dirty="0" smtClean="0"/>
              <a:t>through HTML </a:t>
            </a:r>
            <a:r>
              <a:rPr lang="en-US" sz="3600" dirty="0" smtClean="0"/>
              <a:t>structure continued</a:t>
            </a:r>
            <a:endParaRPr lang="en-US" sz="3600" dirty="0"/>
          </a:p>
        </p:txBody>
      </p:sp>
      <p:sp>
        <p:nvSpPr>
          <p:cNvPr id="3" name="Content Placeholder 2"/>
          <p:cNvSpPr>
            <a:spLocks noGrp="1"/>
          </p:cNvSpPr>
          <p:nvPr>
            <p:ph idx="1"/>
          </p:nvPr>
        </p:nvSpPr>
        <p:spPr/>
        <p:txBody>
          <a:bodyPr>
            <a:normAutofit/>
          </a:bodyPr>
          <a:lstStyle/>
          <a:p>
            <a:pPr marL="0" indent="0">
              <a:buNone/>
            </a:pPr>
            <a:r>
              <a:rPr lang="en-US" dirty="0" smtClean="0"/>
              <a:t>Headings (H1, H2, H3, H4)</a:t>
            </a:r>
          </a:p>
          <a:p>
            <a:pPr marL="0" indent="0">
              <a:buNone/>
            </a:pPr>
            <a:r>
              <a:rPr lang="en-US" dirty="0" smtClean="0"/>
              <a:t>SEO</a:t>
            </a:r>
          </a:p>
          <a:p>
            <a:pPr lvl="1"/>
            <a:r>
              <a:rPr lang="en-US" dirty="0"/>
              <a:t>An H1 heading indicates the main topic of a page, while H2–H6 indicate subtopics or page sections. </a:t>
            </a:r>
            <a:endParaRPr lang="en-US" dirty="0" smtClean="0"/>
          </a:p>
          <a:p>
            <a:pPr marL="0" indent="0">
              <a:buNone/>
            </a:pPr>
            <a:r>
              <a:rPr lang="en-US" dirty="0" smtClean="0"/>
              <a:t>Accessibility</a:t>
            </a:r>
          </a:p>
          <a:p>
            <a:pPr lvl="1"/>
            <a:r>
              <a:rPr lang="en-US" dirty="0"/>
              <a:t>Headings allow assistive technologies to quickly navigate a page. Headings define the structure of the page and a screen reader user will oftentimes use these as the first method to move to a particular module or region of content.</a:t>
            </a:r>
          </a:p>
        </p:txBody>
      </p:sp>
      <p:sp>
        <p:nvSpPr>
          <p:cNvPr id="5" name="TextBox 4"/>
          <p:cNvSpPr txBox="1"/>
          <p:nvPr/>
        </p:nvSpPr>
        <p:spPr>
          <a:xfrm>
            <a:off x="2921000" y="5792076"/>
            <a:ext cx="8360719" cy="369332"/>
          </a:xfrm>
          <a:prstGeom prst="rect">
            <a:avLst/>
          </a:prstGeom>
          <a:noFill/>
        </p:spPr>
        <p:txBody>
          <a:bodyPr wrap="square" rtlCol="0">
            <a:spAutoFit/>
          </a:bodyPr>
          <a:lstStyle/>
          <a:p>
            <a:pPr algn="r"/>
            <a:r>
              <a:rPr lang="en-US" dirty="0" smtClean="0"/>
              <a:t>Source: https://moz.com/blog/global-accessibility-awareness-day</a:t>
            </a:r>
            <a:endParaRPr lang="en-US" dirty="0"/>
          </a:p>
        </p:txBody>
      </p:sp>
    </p:spTree>
    <p:extLst>
      <p:ext uri="{BB962C8B-B14F-4D97-AF65-F5344CB8AC3E}">
        <p14:creationId xmlns:p14="http://schemas.microsoft.com/office/powerpoint/2010/main" val="626045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Improved SEO </a:t>
            </a:r>
            <a:r>
              <a:rPr lang="en-US" dirty="0"/>
              <a:t>+ </a:t>
            </a:r>
            <a:r>
              <a:rPr lang="en-US" dirty="0" smtClean="0"/>
              <a:t>Accessibility </a:t>
            </a:r>
            <a:br>
              <a:rPr lang="en-US" dirty="0" smtClean="0"/>
            </a:br>
            <a:r>
              <a:rPr lang="en-US" sz="3600" dirty="0" smtClean="0"/>
              <a:t>through HTML </a:t>
            </a:r>
            <a:r>
              <a:rPr lang="en-US" sz="3600" dirty="0" smtClean="0"/>
              <a:t>structure dos and don’ts</a:t>
            </a:r>
            <a:endParaRPr lang="en-US" sz="3600" dirty="0"/>
          </a:p>
        </p:txBody>
      </p:sp>
      <p:sp>
        <p:nvSpPr>
          <p:cNvPr id="3" name="Content Placeholder 2"/>
          <p:cNvSpPr>
            <a:spLocks noGrp="1"/>
          </p:cNvSpPr>
          <p:nvPr>
            <p:ph idx="1"/>
          </p:nvPr>
        </p:nvSpPr>
        <p:spPr/>
        <p:txBody>
          <a:bodyPr>
            <a:normAutofit/>
          </a:bodyPr>
          <a:lstStyle/>
          <a:p>
            <a:pPr marL="0" indent="0">
              <a:buNone/>
            </a:pPr>
            <a:r>
              <a:rPr lang="en-US" b="1" dirty="0"/>
              <a:t>Heading do’s and </a:t>
            </a:r>
            <a:r>
              <a:rPr lang="en-US" b="1" dirty="0" smtClean="0"/>
              <a:t>don’ts</a:t>
            </a:r>
          </a:p>
          <a:p>
            <a:pPr marL="0" indent="0">
              <a:buNone/>
            </a:pPr>
            <a:endParaRPr lang="en-US" b="1" dirty="0"/>
          </a:p>
          <a:p>
            <a:pPr lvl="1"/>
            <a:r>
              <a:rPr lang="en-US" b="1" dirty="0"/>
              <a:t>Do use headings.</a:t>
            </a:r>
            <a:r>
              <a:rPr lang="en-US" dirty="0"/>
              <a:t> It’s important not to skip </a:t>
            </a:r>
            <a:r>
              <a:rPr lang="en-US" dirty="0" smtClean="0"/>
              <a:t>headings.</a:t>
            </a:r>
            <a:br>
              <a:rPr lang="en-US" dirty="0" smtClean="0"/>
            </a:br>
            <a:endParaRPr lang="en-US" dirty="0"/>
          </a:p>
          <a:p>
            <a:pPr lvl="1"/>
            <a:r>
              <a:rPr lang="en-US" b="1" dirty="0"/>
              <a:t>Don’t use more than one H1 heading</a:t>
            </a:r>
            <a:r>
              <a:rPr lang="en-US" dirty="0"/>
              <a:t>: HTML5 allows for multiple H1s, but this is not well-supported by browsers/assistive technology</a:t>
            </a:r>
            <a:r>
              <a:rPr lang="en-US" dirty="0" smtClean="0"/>
              <a:t>.</a:t>
            </a:r>
            <a:br>
              <a:rPr lang="en-US" dirty="0" smtClean="0"/>
            </a:br>
            <a:endParaRPr lang="en-US" dirty="0"/>
          </a:p>
          <a:p>
            <a:pPr lvl="1"/>
            <a:r>
              <a:rPr lang="en-US" b="1" dirty="0"/>
              <a:t>Do use headings to define sections of content.</a:t>
            </a:r>
            <a:r>
              <a:rPr lang="en-US" dirty="0"/>
              <a:t> For example, use H2 headings for subheader or key sections of the page and H3 headings for content modules</a:t>
            </a:r>
            <a:r>
              <a:rPr lang="en-US" dirty="0" smtClean="0"/>
              <a:t>.</a:t>
            </a:r>
            <a:br>
              <a:rPr lang="en-US" dirty="0" smtClean="0"/>
            </a:br>
            <a:endParaRPr lang="en-US" dirty="0"/>
          </a:p>
          <a:p>
            <a:pPr lvl="1"/>
            <a:r>
              <a:rPr lang="en-US" b="1" dirty="0"/>
              <a:t>Don’t use headings if there's no following content.</a:t>
            </a:r>
            <a:r>
              <a:rPr lang="en-US" dirty="0"/>
              <a:t> Headings define sections of content, so if there is no content section, it shouldn’t have a header.</a:t>
            </a:r>
          </a:p>
        </p:txBody>
      </p:sp>
      <p:sp>
        <p:nvSpPr>
          <p:cNvPr id="5" name="TextBox 4"/>
          <p:cNvSpPr txBox="1"/>
          <p:nvPr/>
        </p:nvSpPr>
        <p:spPr>
          <a:xfrm>
            <a:off x="2921000" y="5803900"/>
            <a:ext cx="8360719" cy="369332"/>
          </a:xfrm>
          <a:prstGeom prst="rect">
            <a:avLst/>
          </a:prstGeom>
          <a:noFill/>
        </p:spPr>
        <p:txBody>
          <a:bodyPr wrap="square" rtlCol="0">
            <a:spAutoFit/>
          </a:bodyPr>
          <a:lstStyle/>
          <a:p>
            <a:pPr algn="r"/>
            <a:r>
              <a:rPr lang="en-US" dirty="0" smtClean="0"/>
              <a:t>Source: https://moz.com/blog/global-accessibility-awareness-day</a:t>
            </a:r>
            <a:endParaRPr lang="en-US" dirty="0"/>
          </a:p>
        </p:txBody>
      </p:sp>
    </p:spTree>
    <p:extLst>
      <p:ext uri="{BB962C8B-B14F-4D97-AF65-F5344CB8AC3E}">
        <p14:creationId xmlns:p14="http://schemas.microsoft.com/office/powerpoint/2010/main" val="108408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normAutofit/>
          </a:bodyPr>
          <a:lstStyle/>
          <a:p>
            <a:r>
              <a:rPr lang="en-US" dirty="0" smtClean="0"/>
              <a:t>Improved SEO </a:t>
            </a:r>
            <a:r>
              <a:rPr lang="en-US" dirty="0"/>
              <a:t>+ </a:t>
            </a:r>
            <a:r>
              <a:rPr lang="en-US" dirty="0" smtClean="0"/>
              <a:t>Accessibility </a:t>
            </a:r>
            <a:br>
              <a:rPr lang="en-US" dirty="0" smtClean="0"/>
            </a:br>
            <a:r>
              <a:rPr lang="en-US" sz="3600" dirty="0" smtClean="0"/>
              <a:t>through HTML </a:t>
            </a:r>
            <a:r>
              <a:rPr lang="en-US" sz="3600" dirty="0" smtClean="0"/>
              <a:t>structure appropriate elements</a:t>
            </a:r>
            <a:endParaRPr lang="en-US" sz="36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Utilize the appropriate element tags</a:t>
            </a:r>
          </a:p>
          <a:p>
            <a:r>
              <a:rPr lang="en-US" b="1" dirty="0" smtClean="0"/>
              <a:t>One H1 per page </a:t>
            </a:r>
            <a:r>
              <a:rPr lang="mr-IN" b="1" dirty="0" smtClean="0"/>
              <a:t>–</a:t>
            </a:r>
            <a:r>
              <a:rPr lang="en-US" b="1" dirty="0" smtClean="0"/>
              <a:t> should contain information about the page and keywords</a:t>
            </a:r>
            <a:br>
              <a:rPr lang="en-US" b="1" dirty="0" smtClean="0"/>
            </a:br>
            <a:r>
              <a:rPr lang="en-US" b="1" dirty="0" smtClean="0"/>
              <a:t>  </a:t>
            </a:r>
            <a:r>
              <a:rPr lang="en-US" sz="1600" b="1" dirty="0" smtClean="0"/>
              <a:t>It is permitted in HTML5 sections to have more than one</a:t>
            </a:r>
          </a:p>
          <a:p>
            <a:r>
              <a:rPr lang="en-US" b="1" dirty="0" smtClean="0"/>
              <a:t>Headings create divisions in page content</a:t>
            </a:r>
          </a:p>
          <a:p>
            <a:r>
              <a:rPr lang="en-US" b="1" dirty="0" smtClean="0"/>
              <a:t>Lists in &lt;ul&gt; or &lt;ol&gt; tags</a:t>
            </a:r>
          </a:p>
          <a:p>
            <a:r>
              <a:rPr lang="en-US" b="1" dirty="0" smtClean="0"/>
              <a:t>&lt;strong&gt; and &lt;em&gt; for emphasis</a:t>
            </a:r>
            <a:br>
              <a:rPr lang="en-US" b="1" dirty="0" smtClean="0"/>
            </a:br>
            <a:r>
              <a:rPr lang="en-US" b="1" dirty="0" smtClean="0"/>
              <a:t>  </a:t>
            </a:r>
            <a:r>
              <a:rPr lang="en-US" sz="1600" b="1" dirty="0" smtClean="0"/>
              <a:t>not &lt;b&gt; or &lt;i&gt;</a:t>
            </a:r>
          </a:p>
          <a:p>
            <a:r>
              <a:rPr lang="en-US" b="1" dirty="0" smtClean="0"/>
              <a:t>Add title and alt attributes to all images</a:t>
            </a:r>
          </a:p>
          <a:p>
            <a:r>
              <a:rPr lang="en-US" b="1" dirty="0"/>
              <a:t>Content will be read by spiders and </a:t>
            </a:r>
            <a:r>
              <a:rPr lang="en-US" b="1" dirty="0" smtClean="0"/>
              <a:t>screen readers </a:t>
            </a:r>
            <a:r>
              <a:rPr lang="en-US" b="1" dirty="0"/>
              <a:t>in the order it’s </a:t>
            </a:r>
            <a:r>
              <a:rPr lang="en-US" b="1" dirty="0" smtClean="0"/>
              <a:t>coded</a:t>
            </a:r>
            <a:br>
              <a:rPr lang="en-US" b="1" dirty="0" smtClean="0"/>
            </a:br>
            <a:r>
              <a:rPr lang="en-US" b="1" dirty="0" smtClean="0"/>
              <a:t>  </a:t>
            </a:r>
            <a:r>
              <a:rPr lang="en-US" sz="1600" b="1" dirty="0" smtClean="0"/>
              <a:t>Place the most important information toward the top</a:t>
            </a:r>
            <a:endParaRPr lang="en-US" sz="1600" b="1" dirty="0"/>
          </a:p>
          <a:p>
            <a:r>
              <a:rPr lang="en-US" b="1" dirty="0" smtClean="0"/>
              <a:t>Organize pages with HTML5 semantic elements </a:t>
            </a:r>
            <a:br>
              <a:rPr lang="en-US" b="1" dirty="0" smtClean="0"/>
            </a:br>
            <a:r>
              <a:rPr lang="en-US" b="1" dirty="0" smtClean="0"/>
              <a:t>  </a:t>
            </a:r>
            <a:r>
              <a:rPr lang="en-US" sz="1600" b="1" dirty="0" smtClean="0"/>
              <a:t>&lt;header&gt;, &lt;main&gt;, &lt;section&gt;, &lt;aside&gt;, &lt;footer&gt;, etc.</a:t>
            </a:r>
          </a:p>
          <a:p>
            <a:endParaRPr lang="en-US" b="1" dirty="0" smtClean="0"/>
          </a:p>
          <a:p>
            <a:pPr marL="0" indent="0">
              <a:buNone/>
            </a:pPr>
            <a:endParaRPr lang="en-US" b="1" dirty="0"/>
          </a:p>
        </p:txBody>
      </p:sp>
    </p:spTree>
    <p:extLst>
      <p:ext uri="{BB962C8B-B14F-4D97-AF65-F5344CB8AC3E}">
        <p14:creationId xmlns:p14="http://schemas.microsoft.com/office/powerpoint/2010/main" val="1971319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a:t>
            </a:r>
            <a:r>
              <a:rPr lang="en-US" sz="1200" dirty="0" smtClean="0"/>
              <a:t>Page Structure, Accessibility, &amp; SEO </a:t>
            </a:r>
            <a:r>
              <a:rPr lang="en-US" sz="1200" dirty="0" smtClean="0">
                <a:solidFill>
                  <a:schemeClr val="bg2">
                    <a:lumMod val="75000"/>
                  </a:schemeClr>
                </a:solidFill>
              </a:rPr>
              <a:t>| Strategy &amp; Next Steps</a:t>
            </a:r>
          </a:p>
        </p:txBody>
      </p:sp>
      <p:sp>
        <p:nvSpPr>
          <p:cNvPr id="2" name="Title 1"/>
          <p:cNvSpPr>
            <a:spLocks noGrp="1"/>
          </p:cNvSpPr>
          <p:nvPr>
            <p:ph type="title"/>
          </p:nvPr>
        </p:nvSpPr>
        <p:spPr/>
        <p:txBody>
          <a:bodyPr/>
          <a:lstStyle/>
          <a:p>
            <a:r>
              <a:rPr lang="en-US" dirty="0" smtClean="0"/>
              <a:t>Improved SEO </a:t>
            </a:r>
            <a:r>
              <a:rPr lang="en-US" dirty="0"/>
              <a:t>+ </a:t>
            </a:r>
            <a:r>
              <a:rPr lang="en-US" dirty="0" smtClean="0"/>
              <a:t>Accessibility </a:t>
            </a:r>
            <a:br>
              <a:rPr lang="en-US" dirty="0" smtClean="0"/>
            </a:br>
            <a:r>
              <a:rPr lang="en-US" sz="3600" dirty="0" smtClean="0"/>
              <a:t>through HTML </a:t>
            </a:r>
            <a:r>
              <a:rPr lang="en-US" sz="3600" dirty="0" smtClean="0"/>
              <a:t>structure </a:t>
            </a:r>
            <a:r>
              <a:rPr lang="mr-IN" sz="3600" dirty="0" smtClean="0"/>
              <a:t>–</a:t>
            </a:r>
            <a:r>
              <a:rPr lang="en-US" sz="3600" dirty="0" smtClean="0"/>
              <a:t> Symantec Headers</a:t>
            </a:r>
            <a:endParaRPr lang="en-US" sz="3600" dirty="0"/>
          </a:p>
        </p:txBody>
      </p:sp>
      <p:pic>
        <p:nvPicPr>
          <p:cNvPr id="9" name="Content Placeholder 8" title="HTML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51835" y="1835170"/>
            <a:ext cx="3088331" cy="3638308"/>
          </a:xfrm>
        </p:spPr>
      </p:pic>
      <p:sp>
        <p:nvSpPr>
          <p:cNvPr id="10" name="TextBox 9"/>
          <p:cNvSpPr txBox="1"/>
          <p:nvPr/>
        </p:nvSpPr>
        <p:spPr>
          <a:xfrm>
            <a:off x="4703119" y="5692441"/>
            <a:ext cx="6578600" cy="276999"/>
          </a:xfrm>
          <a:prstGeom prst="rect">
            <a:avLst/>
          </a:prstGeom>
          <a:noFill/>
        </p:spPr>
        <p:txBody>
          <a:bodyPr wrap="square" rtlCol="0">
            <a:spAutoFit/>
          </a:bodyPr>
          <a:lstStyle/>
          <a:p>
            <a:pPr algn="r"/>
            <a:r>
              <a:rPr lang="en-US" sz="1200" dirty="0" smtClean="0"/>
              <a:t>Source: https://www.w3schools.com/html/html5_semantic_elements.asp</a:t>
            </a:r>
            <a:endParaRPr lang="en-US" sz="1200" dirty="0"/>
          </a:p>
        </p:txBody>
      </p:sp>
    </p:spTree>
    <p:extLst>
      <p:ext uri="{BB962C8B-B14F-4D97-AF65-F5344CB8AC3E}">
        <p14:creationId xmlns:p14="http://schemas.microsoft.com/office/powerpoint/2010/main" val="973300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
        <p:nvSpPr>
          <p:cNvPr id="11" name="Content Placeholder 10"/>
          <p:cNvSpPr>
            <a:spLocks noGrp="1"/>
          </p:cNvSpPr>
          <p:nvPr>
            <p:ph idx="1"/>
          </p:nvPr>
        </p:nvSpPr>
        <p:spPr/>
        <p:txBody>
          <a:bodyPr>
            <a:normAutofit/>
          </a:bodyPr>
          <a:lstStyle/>
          <a:p>
            <a:pPr marL="548640" lvl="2" indent="0">
              <a:buNone/>
            </a:pPr>
            <a:r>
              <a:rPr lang="de-DE" sz="2400" dirty="0"/>
              <a:t>Cascading Style Sheets (CSS) </a:t>
            </a:r>
            <a:r>
              <a:rPr lang="de-DE" sz="2400" dirty="0" err="1"/>
              <a:t>is</a:t>
            </a:r>
            <a:r>
              <a:rPr lang="de-DE" sz="2400" dirty="0"/>
              <a:t> a style </a:t>
            </a:r>
            <a:r>
              <a:rPr lang="de-DE" sz="2400" dirty="0" err="1"/>
              <a:t>sheet</a:t>
            </a:r>
            <a:r>
              <a:rPr lang="de-DE" sz="2400" dirty="0"/>
              <a:t> </a:t>
            </a:r>
            <a:r>
              <a:rPr lang="de-DE" sz="2400" dirty="0" err="1"/>
              <a:t>language</a:t>
            </a:r>
            <a:r>
              <a:rPr lang="de-DE" sz="2400" dirty="0"/>
              <a:t> </a:t>
            </a:r>
            <a:r>
              <a:rPr lang="de-DE" sz="2400" dirty="0" err="1"/>
              <a:t>used</a:t>
            </a:r>
            <a:r>
              <a:rPr lang="de-DE" sz="2400" dirty="0"/>
              <a:t> </a:t>
            </a:r>
            <a:r>
              <a:rPr lang="de-DE" sz="2400" dirty="0" err="1"/>
              <a:t>for</a:t>
            </a:r>
            <a:r>
              <a:rPr lang="de-DE" sz="2400" dirty="0"/>
              <a:t> </a:t>
            </a:r>
            <a:r>
              <a:rPr lang="de-DE" sz="2400" dirty="0" err="1"/>
              <a:t>describing</a:t>
            </a:r>
            <a:r>
              <a:rPr lang="de-DE" sz="2400" dirty="0"/>
              <a:t> </a:t>
            </a:r>
            <a:r>
              <a:rPr lang="de-DE" sz="2400" dirty="0" err="1"/>
              <a:t>the</a:t>
            </a:r>
            <a:r>
              <a:rPr lang="de-DE" sz="2400" dirty="0"/>
              <a:t> </a:t>
            </a:r>
            <a:r>
              <a:rPr lang="de-DE" sz="2400" dirty="0" err="1"/>
              <a:t>presentation</a:t>
            </a:r>
            <a:r>
              <a:rPr lang="de-DE" sz="2400" dirty="0"/>
              <a:t> </a:t>
            </a:r>
            <a:r>
              <a:rPr lang="de-DE" sz="2400" dirty="0" err="1"/>
              <a:t>of</a:t>
            </a:r>
            <a:r>
              <a:rPr lang="de-DE" sz="2400" dirty="0"/>
              <a:t> a </a:t>
            </a:r>
            <a:r>
              <a:rPr lang="de-DE" sz="2400" dirty="0" err="1"/>
              <a:t>document</a:t>
            </a:r>
            <a:r>
              <a:rPr lang="de-DE" sz="2400" dirty="0"/>
              <a:t> </a:t>
            </a:r>
            <a:r>
              <a:rPr lang="de-DE" sz="2400" dirty="0" err="1"/>
              <a:t>written</a:t>
            </a:r>
            <a:r>
              <a:rPr lang="de-DE" sz="2400" dirty="0"/>
              <a:t> in a </a:t>
            </a:r>
            <a:r>
              <a:rPr lang="de-DE" sz="2400" dirty="0" err="1"/>
              <a:t>markup</a:t>
            </a:r>
            <a:r>
              <a:rPr lang="de-DE" sz="2400" dirty="0"/>
              <a:t> </a:t>
            </a:r>
            <a:r>
              <a:rPr lang="de-DE" sz="2400" dirty="0" err="1"/>
              <a:t>language</a:t>
            </a:r>
            <a:r>
              <a:rPr lang="de-DE" sz="2400" dirty="0" smtClean="0"/>
              <a:t>.</a:t>
            </a:r>
          </a:p>
          <a:p>
            <a:pPr marL="548640" lvl="2" indent="0">
              <a:buNone/>
            </a:pPr>
            <a:endParaRPr lang="de-DE" sz="2400" dirty="0"/>
          </a:p>
          <a:p>
            <a:pPr marL="548640" lvl="2" indent="0">
              <a:buNone/>
            </a:pPr>
            <a:r>
              <a:rPr lang="de-DE" sz="2400" dirty="0"/>
              <a:t>CSS </a:t>
            </a:r>
            <a:r>
              <a:rPr lang="de-DE" sz="2400" dirty="0" err="1"/>
              <a:t>is</a:t>
            </a:r>
            <a:r>
              <a:rPr lang="de-DE" sz="2400" dirty="0"/>
              <a:t> </a:t>
            </a:r>
            <a:r>
              <a:rPr lang="de-DE" sz="2400" dirty="0" err="1"/>
              <a:t>designed</a:t>
            </a:r>
            <a:r>
              <a:rPr lang="de-DE" sz="2400" dirty="0"/>
              <a:t> </a:t>
            </a:r>
            <a:r>
              <a:rPr lang="de-DE" sz="2400" dirty="0" err="1"/>
              <a:t>primarily</a:t>
            </a:r>
            <a:r>
              <a:rPr lang="de-DE" sz="2400" dirty="0"/>
              <a:t> </a:t>
            </a:r>
            <a:r>
              <a:rPr lang="de-DE" sz="2400" dirty="0" err="1"/>
              <a:t>to</a:t>
            </a:r>
            <a:r>
              <a:rPr lang="de-DE" sz="2400" dirty="0"/>
              <a:t> </a:t>
            </a:r>
            <a:r>
              <a:rPr lang="de-DE" sz="2400" dirty="0" err="1"/>
              <a:t>enable</a:t>
            </a:r>
            <a:r>
              <a:rPr lang="de-DE" sz="2400" dirty="0"/>
              <a:t> </a:t>
            </a:r>
            <a:r>
              <a:rPr lang="de-DE" sz="2400" dirty="0" err="1"/>
              <a:t>the</a:t>
            </a:r>
            <a:r>
              <a:rPr lang="de-DE" sz="2400" dirty="0"/>
              <a:t> </a:t>
            </a:r>
            <a:r>
              <a:rPr lang="de-DE" sz="2400" dirty="0" err="1"/>
              <a:t>separation</a:t>
            </a:r>
            <a:r>
              <a:rPr lang="de-DE" sz="2400" dirty="0"/>
              <a:t> </a:t>
            </a:r>
            <a:r>
              <a:rPr lang="de-DE" sz="2400" dirty="0" err="1"/>
              <a:t>of</a:t>
            </a:r>
            <a:r>
              <a:rPr lang="de-DE" sz="2400" dirty="0"/>
              <a:t> </a:t>
            </a:r>
            <a:r>
              <a:rPr lang="de-DE" sz="2400" dirty="0" err="1"/>
              <a:t>presentation</a:t>
            </a:r>
            <a:r>
              <a:rPr lang="de-DE" sz="2400" dirty="0"/>
              <a:t> </a:t>
            </a:r>
            <a:r>
              <a:rPr lang="de-DE" sz="2400" dirty="0" err="1"/>
              <a:t>and</a:t>
            </a:r>
            <a:r>
              <a:rPr lang="de-DE" sz="2400" dirty="0"/>
              <a:t> </a:t>
            </a:r>
            <a:r>
              <a:rPr lang="de-DE" sz="2400" dirty="0" err="1"/>
              <a:t>content</a:t>
            </a:r>
            <a:r>
              <a:rPr lang="de-DE" sz="2400" dirty="0"/>
              <a:t>. </a:t>
            </a:r>
          </a:p>
          <a:p>
            <a:pPr lvl="3">
              <a:buFont typeface="Arial" charset="0"/>
              <a:buChar char="•"/>
            </a:pPr>
            <a:r>
              <a:rPr lang="de-DE" sz="2200" dirty="0" smtClean="0"/>
              <a:t>Improve </a:t>
            </a:r>
            <a:r>
              <a:rPr lang="de-DE" sz="2200" dirty="0"/>
              <a:t>content </a:t>
            </a:r>
            <a:r>
              <a:rPr lang="de-DE" sz="2200" dirty="0" smtClean="0"/>
              <a:t>accessibility</a:t>
            </a:r>
          </a:p>
          <a:p>
            <a:pPr lvl="3">
              <a:buFont typeface="Arial" charset="0"/>
              <a:buChar char="•"/>
            </a:pPr>
            <a:r>
              <a:rPr lang="de-DE" sz="2200" dirty="0" smtClean="0"/>
              <a:t>Increase flexibility </a:t>
            </a:r>
            <a:r>
              <a:rPr lang="de-DE" sz="2200" dirty="0"/>
              <a:t>and control in the specification of presentation </a:t>
            </a:r>
            <a:endParaRPr lang="de-DE" sz="2200" dirty="0" smtClean="0"/>
          </a:p>
          <a:p>
            <a:pPr lvl="3">
              <a:buFont typeface="Arial" charset="0"/>
              <a:buChar char="•"/>
            </a:pPr>
            <a:r>
              <a:rPr lang="de-DE" sz="2200" dirty="0" smtClean="0"/>
              <a:t>Enable </a:t>
            </a:r>
            <a:r>
              <a:rPr lang="de-DE" sz="2200" dirty="0"/>
              <a:t>multiple HTML pages to share formatting </a:t>
            </a:r>
            <a:endParaRPr lang="de-DE" sz="2200" dirty="0" smtClean="0"/>
          </a:p>
          <a:p>
            <a:pPr lvl="3">
              <a:buFont typeface="Arial" charset="0"/>
              <a:buChar char="•"/>
            </a:pPr>
            <a:r>
              <a:rPr lang="de-DE" sz="2200" dirty="0" smtClean="0"/>
              <a:t>Reduce </a:t>
            </a:r>
            <a:r>
              <a:rPr lang="de-DE" sz="2200" dirty="0"/>
              <a:t>complexity and repetition in the structural </a:t>
            </a:r>
            <a:r>
              <a:rPr lang="de-DE" sz="2200" dirty="0" smtClean="0"/>
              <a:t>content</a:t>
            </a:r>
            <a:endParaRPr lang="de-DE" sz="2200" dirty="0"/>
          </a:p>
        </p:txBody>
      </p:sp>
      <p:sp>
        <p:nvSpPr>
          <p:cNvPr id="2" name="Title 1"/>
          <p:cNvSpPr>
            <a:spLocks noGrp="1"/>
          </p:cNvSpPr>
          <p:nvPr>
            <p:ph type="title"/>
          </p:nvPr>
        </p:nvSpPr>
        <p:spPr/>
        <p:txBody>
          <a:bodyPr/>
          <a:lstStyle/>
          <a:p>
            <a:r>
              <a:rPr lang="en-US" dirty="0" smtClean="0"/>
              <a:t>What is CSS</a:t>
            </a:r>
            <a:endParaRPr lang="en-US" dirty="0"/>
          </a:p>
        </p:txBody>
      </p:sp>
    </p:spTree>
    <p:extLst>
      <p:ext uri="{BB962C8B-B14F-4D97-AF65-F5344CB8AC3E}">
        <p14:creationId xmlns:p14="http://schemas.microsoft.com/office/powerpoint/2010/main" val="14439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50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is evolving. </a:t>
            </a:r>
            <a:br>
              <a:rPr lang="en-US" dirty="0" smtClean="0"/>
            </a:br>
            <a:r>
              <a:rPr lang="en-US" sz="3600" dirty="0" smtClean="0"/>
              <a:t>Livelong learning is a must.</a:t>
            </a:r>
            <a:endParaRPr lang="en-US" sz="3600" dirty="0"/>
          </a:p>
        </p:txBody>
      </p:sp>
      <p:pic>
        <p:nvPicPr>
          <p:cNvPr id="6" name="Picture 5" title="CSS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418" y="4304146"/>
            <a:ext cx="1560576" cy="1560576"/>
          </a:xfrm>
          <a:prstGeom prst="rect">
            <a:avLst/>
          </a:prstGeom>
        </p:spPr>
      </p:pic>
      <p:sp>
        <p:nvSpPr>
          <p:cNvPr id="7" name="Content Placeholder 4"/>
          <p:cNvSpPr txBox="1">
            <a:spLocks/>
          </p:cNvSpPr>
          <p:nvPr/>
        </p:nvSpPr>
        <p:spPr>
          <a:xfrm>
            <a:off x="1261872" y="1986216"/>
            <a:ext cx="9603275" cy="4230901"/>
          </a:xfrm>
          <a:prstGeom prst="rect">
            <a:avLst/>
          </a:prstGeom>
        </p:spPr>
        <p:txBody>
          <a:bodyPr vert="horz" lIns="91440" tIns="45720" rIns="91440" bIns="45720" numCol="2"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smtClean="0"/>
              <a:t>Animations in CSS</a:t>
            </a:r>
          </a:p>
          <a:p>
            <a:r>
              <a:rPr lang="en-US" dirty="0" smtClean="0"/>
              <a:t>Calculating Values</a:t>
            </a:r>
          </a:p>
          <a:p>
            <a:r>
              <a:rPr lang="en-US" dirty="0" smtClean="0"/>
              <a:t>Advanced Selectors</a:t>
            </a:r>
          </a:p>
          <a:p>
            <a:r>
              <a:rPr lang="en-US" dirty="0" smtClean="0"/>
              <a:t>Counters</a:t>
            </a:r>
          </a:p>
          <a:p>
            <a:r>
              <a:rPr lang="en-US" dirty="0" smtClean="0"/>
              <a:t>Gradients</a:t>
            </a:r>
          </a:p>
          <a:p>
            <a:r>
              <a:rPr lang="en-US" dirty="0" smtClean="0"/>
              <a:t>Webfonts</a:t>
            </a:r>
          </a:p>
          <a:p>
            <a:r>
              <a:rPr lang="en-US" dirty="0" smtClean="0"/>
              <a:t>Box Sizing</a:t>
            </a:r>
          </a:p>
          <a:p>
            <a:r>
              <a:rPr lang="en-US" dirty="0" smtClean="0"/>
              <a:t>Media Queries</a:t>
            </a:r>
          </a:p>
          <a:p>
            <a:r>
              <a:rPr lang="en-US" dirty="0" smtClean="0"/>
              <a:t>Border Images</a:t>
            </a:r>
          </a:p>
          <a:p>
            <a:r>
              <a:rPr lang="en-US" dirty="0" smtClean="0"/>
              <a:t>Multiple Backgrounds</a:t>
            </a:r>
          </a:p>
          <a:p>
            <a:r>
              <a:rPr lang="en-US" dirty="0" smtClean="0"/>
              <a:t>CSS Columns</a:t>
            </a:r>
          </a:p>
          <a:p>
            <a:r>
              <a:rPr lang="en-US" dirty="0" smtClean="0"/>
              <a:t>CSS 3D Transformations</a:t>
            </a:r>
          </a:p>
          <a:p>
            <a:r>
              <a:rPr lang="en-US" dirty="0" smtClean="0"/>
              <a:t>Filters</a:t>
            </a:r>
          </a:p>
          <a:p>
            <a:r>
              <a:rPr lang="en-US" dirty="0" smtClean="0"/>
              <a:t>Data uri</a:t>
            </a:r>
          </a:p>
          <a:p>
            <a:r>
              <a:rPr lang="en-US" dirty="0" smtClean="0"/>
              <a:t>@supports</a:t>
            </a:r>
          </a:p>
          <a:p>
            <a:r>
              <a:rPr lang="en-US" dirty="0" smtClean="0"/>
              <a:t>@namespace</a:t>
            </a:r>
          </a:p>
        </p:txBody>
      </p:sp>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Page Structure, Accessibility, &amp; SEO | </a:t>
            </a:r>
            <a:r>
              <a:rPr lang="en-US" sz="1200" dirty="0" smtClean="0"/>
              <a:t>Strategy &amp; Next Steps</a:t>
            </a:r>
          </a:p>
        </p:txBody>
      </p:sp>
    </p:spTree>
    <p:extLst>
      <p:ext uri="{BB962C8B-B14F-4D97-AF65-F5344CB8AC3E}">
        <p14:creationId xmlns:p14="http://schemas.microsoft.com/office/powerpoint/2010/main" val="1172518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solidFill>
                  <a:schemeClr val="bg2">
                    <a:lumMod val="75000"/>
                  </a:schemeClr>
                </a:solidFill>
              </a:rPr>
              <a:t>CSS Fundamentals </a:t>
            </a:r>
            <a:r>
              <a:rPr lang="en-US" sz="1200" dirty="0" smtClean="0">
                <a:solidFill>
                  <a:schemeClr val="bg2">
                    <a:lumMod val="75000"/>
                  </a:schemeClr>
                </a:solidFill>
              </a:rPr>
              <a:t>| Tools &amp; Standards | Page Structure, Accessibility, &amp; SEO | </a:t>
            </a:r>
            <a:r>
              <a:rPr lang="en-US" sz="1200" dirty="0" smtClean="0"/>
              <a:t>Strategy &amp; Next Steps</a:t>
            </a:r>
          </a:p>
        </p:txBody>
      </p:sp>
      <p:sp>
        <p:nvSpPr>
          <p:cNvPr id="2" name="Title 1"/>
          <p:cNvSpPr>
            <a:spLocks noGrp="1"/>
          </p:cNvSpPr>
          <p:nvPr>
            <p:ph type="title"/>
          </p:nvPr>
        </p:nvSpPr>
        <p:spPr/>
        <p:txBody>
          <a:bodyPr/>
          <a:lstStyle/>
          <a:p>
            <a:r>
              <a:rPr lang="en-US" dirty="0" smtClean="0"/>
              <a:t>CSS is evolving. </a:t>
            </a:r>
            <a:br>
              <a:rPr lang="en-US" dirty="0" smtClean="0"/>
            </a:br>
            <a:r>
              <a:rPr lang="en-US" sz="3600" dirty="0" smtClean="0"/>
              <a:t>Livelong learning is a </a:t>
            </a:r>
            <a:r>
              <a:rPr lang="en-US" sz="3600" dirty="0" smtClean="0"/>
              <a:t>must</a:t>
            </a:r>
            <a:r>
              <a:rPr lang="mr-IN" sz="3600" dirty="0" smtClean="0"/>
              <a:t>…</a:t>
            </a:r>
            <a:r>
              <a:rPr lang="en-US" sz="3600" dirty="0" smtClean="0"/>
              <a:t> CSS is moving forward</a:t>
            </a:r>
            <a:endParaRPr lang="en-US" sz="3600" dirty="0"/>
          </a:p>
        </p:txBody>
      </p:sp>
      <p:sp>
        <p:nvSpPr>
          <p:cNvPr id="3" name="Content Placeholder 2" title="CSS 4 "/>
          <p:cNvSpPr>
            <a:spLocks noGrp="1"/>
          </p:cNvSpPr>
          <p:nvPr>
            <p:ph idx="1"/>
          </p:nvPr>
        </p:nvSpPr>
        <p:spPr/>
        <p:txBody>
          <a:bodyPr>
            <a:normAutofit/>
          </a:bodyPr>
          <a:lstStyle/>
          <a:p>
            <a:pPr marL="0" indent="0">
              <a:buNone/>
            </a:pPr>
            <a:endParaRPr lang="en-US" dirty="0"/>
          </a:p>
          <a:p>
            <a:pPr marL="274320" lvl="1" indent="0">
              <a:buNone/>
            </a:pPr>
            <a:endParaRPr lang="en-US" dirty="0"/>
          </a:p>
          <a:p>
            <a:pPr marL="548640" lvl="2" indent="0">
              <a:buNone/>
            </a:pPr>
            <a:endParaRPr lang="en-US" dirty="0"/>
          </a:p>
          <a:p>
            <a:pPr marL="274320" lvl="1"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pPr marL="274320" lvl="1" indent="0">
              <a:buNone/>
            </a:pPr>
            <a:endParaRPr lang="en-US" dirty="0"/>
          </a:p>
          <a:p>
            <a:pPr marL="0" indent="0">
              <a:buNone/>
            </a:pPr>
            <a:endParaRPr lang="en-US" dirty="0"/>
          </a:p>
          <a:p>
            <a:endParaRPr lang="en-US" dirty="0"/>
          </a:p>
        </p:txBody>
      </p:sp>
      <p:pic>
        <p:nvPicPr>
          <p:cNvPr id="11" name="Picture 10" title="CSS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2242001"/>
            <a:ext cx="2784664" cy="3513102"/>
          </a:xfrm>
          <a:prstGeom prst="rect">
            <a:avLst/>
          </a:prstGeom>
        </p:spPr>
      </p:pic>
      <p:sp>
        <p:nvSpPr>
          <p:cNvPr id="12" name="TextBox 11"/>
          <p:cNvSpPr txBox="1"/>
          <p:nvPr/>
        </p:nvSpPr>
        <p:spPr>
          <a:xfrm>
            <a:off x="4046536" y="3075222"/>
            <a:ext cx="7235183" cy="1200329"/>
          </a:xfrm>
          <a:prstGeom prst="rect">
            <a:avLst/>
          </a:prstGeom>
          <a:noFill/>
        </p:spPr>
        <p:txBody>
          <a:bodyPr wrap="square" rtlCol="0">
            <a:spAutoFit/>
          </a:bodyPr>
          <a:lstStyle/>
          <a:p>
            <a:r>
              <a:rPr lang="en-US" dirty="0" smtClean="0"/>
              <a:t>https</a:t>
            </a:r>
            <a:r>
              <a:rPr lang="en-US" dirty="0"/>
              <a:t>://</a:t>
            </a:r>
            <a:r>
              <a:rPr lang="en-US" dirty="0" smtClean="0"/>
              <a:t>davidwalsh.name/css4-preview</a:t>
            </a:r>
          </a:p>
          <a:p>
            <a:r>
              <a:rPr lang="en-US" dirty="0"/>
              <a:t>https://cloudfour.com/thinks/building-themes-with-css4-color-features</a:t>
            </a:r>
            <a:r>
              <a:rPr lang="en-US" dirty="0" smtClean="0"/>
              <a:t>/</a:t>
            </a:r>
          </a:p>
          <a:p>
            <a:r>
              <a:rPr lang="en-US" dirty="0"/>
              <a:t>https://www.w3.org/TR/2011/WD-selectors4-20110929</a:t>
            </a:r>
            <a:r>
              <a:rPr lang="en-US" dirty="0" smtClean="0"/>
              <a:t>/</a:t>
            </a:r>
          </a:p>
          <a:p>
            <a:r>
              <a:rPr lang="en-US" dirty="0"/>
              <a:t>https://www.w3.org</a:t>
            </a:r>
            <a:r>
              <a:rPr lang="en-US" dirty="0" smtClean="0"/>
              <a:t>/</a:t>
            </a:r>
            <a:endParaRPr lang="en-US" dirty="0"/>
          </a:p>
        </p:txBody>
      </p:sp>
    </p:spTree>
    <p:extLst>
      <p:ext uri="{BB962C8B-B14F-4D97-AF65-F5344CB8AC3E}">
        <p14:creationId xmlns:p14="http://schemas.microsoft.com/office/powerpoint/2010/main" val="18991021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6000"/>
          </a:stretch>
        </a:blipFill>
        <a:effectLst/>
      </p:bgPr>
    </p:bg>
    <p:spTree>
      <p:nvGrpSpPr>
        <p:cNvPr id="1" name=""/>
        <p:cNvGrpSpPr/>
        <p:nvPr/>
      </p:nvGrpSpPr>
      <p:grpSpPr>
        <a:xfrm>
          <a:off x="0" y="0"/>
          <a:ext cx="0" cy="0"/>
          <a:chOff x="0" y="0"/>
          <a:chExt cx="0" cy="0"/>
        </a:xfrm>
      </p:grpSpPr>
      <p:sp>
        <p:nvSpPr>
          <p:cNvPr id="4" name="TextBox 3"/>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tx1">
                    <a:lumMod val="75000"/>
                  </a:schemeClr>
                </a:solidFill>
              </a:rPr>
              <a:t>Orientation | </a:t>
            </a:r>
            <a:r>
              <a:rPr lang="en-US" sz="1200" dirty="0">
                <a:solidFill>
                  <a:schemeClr val="tx1">
                    <a:lumMod val="75000"/>
                  </a:schemeClr>
                </a:solidFill>
              </a:rPr>
              <a:t>CSS Fundamentals </a:t>
            </a:r>
            <a:r>
              <a:rPr lang="en-US" sz="1200" dirty="0" smtClean="0">
                <a:solidFill>
                  <a:schemeClr val="tx1">
                    <a:lumMod val="75000"/>
                  </a:schemeClr>
                </a:solidFill>
              </a:rPr>
              <a:t>| Tools &amp; Standards | Page Structure, Accessibility, &amp; SEO | </a:t>
            </a:r>
            <a:r>
              <a:rPr lang="en-US" sz="1200" dirty="0" smtClean="0">
                <a:solidFill>
                  <a:schemeClr val="tx2">
                    <a:lumMod val="50000"/>
                  </a:schemeClr>
                </a:solidFill>
              </a:rPr>
              <a:t>Strategy &amp; Next Steps</a:t>
            </a:r>
          </a:p>
        </p:txBody>
      </p:sp>
      <p:sp>
        <p:nvSpPr>
          <p:cNvPr id="2" name="Title 1"/>
          <p:cNvSpPr>
            <a:spLocks noGrp="1"/>
          </p:cNvSpPr>
          <p:nvPr>
            <p:ph type="title"/>
          </p:nvPr>
        </p:nvSpPr>
        <p:spPr/>
        <p:txBody>
          <a:bodyPr/>
          <a:lstStyle/>
          <a:p>
            <a:r>
              <a:rPr lang="en-US" dirty="0" smtClean="0"/>
              <a:t>The End</a:t>
            </a:r>
            <a:endParaRPr lang="en-US" dirty="0"/>
          </a:p>
        </p:txBody>
      </p:sp>
    </p:spTree>
    <p:extLst>
      <p:ext uri="{BB962C8B-B14F-4D97-AF65-F5344CB8AC3E}">
        <p14:creationId xmlns:p14="http://schemas.microsoft.com/office/powerpoint/2010/main" val="10514190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a CSS Rule</a:t>
            </a:r>
            <a:endParaRPr lang="en-US" dirty="0"/>
          </a:p>
        </p:txBody>
      </p:sp>
      <p:pic>
        <p:nvPicPr>
          <p:cNvPr id="4" name="Content Placeholder 3" title="Parts of CS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0131" y="2590366"/>
            <a:ext cx="7226300" cy="1511300"/>
          </a:xfrm>
        </p:spPr>
      </p:pic>
      <p:sp>
        <p:nvSpPr>
          <p:cNvPr id="5" name="TextBox 4"/>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2087376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a:t>
            </a:r>
            <a:endParaRPr lang="en-US" dirty="0"/>
          </a:p>
        </p:txBody>
      </p:sp>
      <p:sp>
        <p:nvSpPr>
          <p:cNvPr id="3" name="Content Placeholder 2"/>
          <p:cNvSpPr>
            <a:spLocks noGrp="1"/>
          </p:cNvSpPr>
          <p:nvPr>
            <p:ph idx="1"/>
          </p:nvPr>
        </p:nvSpPr>
        <p:spPr>
          <a:xfrm>
            <a:off x="1261871" y="1828800"/>
            <a:ext cx="9823223" cy="4351337"/>
          </a:xfrm>
        </p:spPr>
        <p:txBody>
          <a:bodyPr/>
          <a:lstStyle/>
          <a:p>
            <a:pPr marL="0" indent="0">
              <a:buNone/>
            </a:pPr>
            <a:r>
              <a:rPr lang="en-US" dirty="0"/>
              <a:t>CSS is an acronym of </a:t>
            </a:r>
            <a:r>
              <a:rPr lang="en-US" i="1" dirty="0"/>
              <a:t>Cascading Style Sheets</a:t>
            </a:r>
            <a:r>
              <a:rPr lang="en-US" dirty="0"/>
              <a:t>, which indicates that the notion of the cascade is important. At its most basic level it indicates that the order of CSS rules matter, but it's more complex than that. What selectors win out in the cascade depends on three factors (these are listed in order of weight — earlier ones will overrule later ones</a:t>
            </a:r>
            <a:r>
              <a:rPr lang="en-US" dirty="0" smtClean="0"/>
              <a:t>):</a:t>
            </a:r>
            <a:br>
              <a:rPr lang="en-US" dirty="0" smtClean="0"/>
            </a:br>
            <a:endParaRPr lang="en-US" dirty="0"/>
          </a:p>
          <a:p>
            <a:pPr lvl="1"/>
            <a:r>
              <a:rPr lang="en-US" sz="2400" dirty="0"/>
              <a:t>Source order</a:t>
            </a:r>
          </a:p>
          <a:p>
            <a:pPr lvl="1"/>
            <a:r>
              <a:rPr lang="en-US" sz="2400" dirty="0" smtClean="0"/>
              <a:t>Importance</a:t>
            </a:r>
            <a:endParaRPr lang="en-US" sz="2400" dirty="0"/>
          </a:p>
          <a:p>
            <a:pPr lvl="1"/>
            <a:r>
              <a:rPr lang="en-US" sz="2400" dirty="0"/>
              <a:t>Specificity</a:t>
            </a:r>
          </a:p>
          <a:p>
            <a:pPr lvl="1"/>
            <a:endParaRPr lang="en-US" sz="2400" dirty="0" smtClean="0"/>
          </a:p>
          <a:p>
            <a:pPr lvl="1"/>
            <a:endParaRPr lang="en-US" sz="2400" dirty="0"/>
          </a:p>
          <a:p>
            <a:pPr lvl="1"/>
            <a:endParaRPr lang="en-US" sz="2400" dirty="0"/>
          </a:p>
          <a:p>
            <a:pPr marL="274320" lvl="1" indent="0" algn="r">
              <a:buNone/>
            </a:pPr>
            <a:r>
              <a:rPr lang="en-US" dirty="0"/>
              <a:t>Source: https://en.wikipedia.org/wiki/Cascading_Style_Sheets#Selector</a:t>
            </a:r>
          </a:p>
        </p:txBody>
      </p:sp>
      <p:sp>
        <p:nvSpPr>
          <p:cNvPr id="7" name="TextBox 6"/>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1185580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order</a:t>
            </a:r>
            <a:endParaRPr lang="en-US" dirty="0"/>
          </a:p>
        </p:txBody>
      </p:sp>
      <p:sp>
        <p:nvSpPr>
          <p:cNvPr id="3" name="Content Placeholder 2"/>
          <p:cNvSpPr>
            <a:spLocks noGrp="1"/>
          </p:cNvSpPr>
          <p:nvPr>
            <p:ph sz="half" idx="1"/>
          </p:nvPr>
        </p:nvSpPr>
        <p:spPr>
          <a:xfrm>
            <a:off x="1261872" y="1828800"/>
            <a:ext cx="4199814" cy="4351337"/>
          </a:xfrm>
        </p:spPr>
        <p:txBody>
          <a:bodyPr/>
          <a:lstStyle/>
          <a:p>
            <a:pPr marL="0" indent="0">
              <a:buNone/>
            </a:pPr>
            <a:r>
              <a:rPr lang="en-US" sz="1400" dirty="0" smtClean="0"/>
              <a:t>body {</a:t>
            </a:r>
            <a:br>
              <a:rPr lang="en-US" sz="1400" dirty="0" smtClean="0"/>
            </a:br>
            <a:r>
              <a:rPr lang="en-US" sz="1400" dirty="0" smtClean="0"/>
              <a:t>  color: #CCC;</a:t>
            </a:r>
            <a:br>
              <a:rPr lang="en-US" sz="1400" dirty="0" smtClean="0"/>
            </a:br>
            <a:r>
              <a:rPr lang="en-US" sz="1400" dirty="0" smtClean="0"/>
              <a:t>}</a:t>
            </a:r>
            <a:br>
              <a:rPr lang="en-US" sz="1400" dirty="0" smtClean="0"/>
            </a:br>
            <a:r>
              <a:rPr lang="mr-IN" sz="1400" dirty="0" smtClean="0"/>
              <a:t>/*</a:t>
            </a:r>
            <a:r>
              <a:rPr lang="en-US" sz="1400" dirty="0" smtClean="0"/>
              <a:t> All text </a:t>
            </a:r>
            <a:r>
              <a:rPr lang="en-US" sz="1400" b="1" i="1" u="sng" dirty="0" smtClean="0"/>
              <a:t>inherits</a:t>
            </a:r>
            <a:r>
              <a:rPr lang="en-US" sz="1400" dirty="0" smtClean="0"/>
              <a:t> the color grey </a:t>
            </a:r>
            <a:r>
              <a:rPr lang="mr-IN" sz="1400" dirty="0"/>
              <a:t>*/</a:t>
            </a:r>
            <a:endParaRPr lang="en-US" sz="1400" dirty="0" smtClean="0"/>
          </a:p>
          <a:p>
            <a:pPr marL="0" indent="0">
              <a:buNone/>
            </a:pPr>
            <a:r>
              <a:rPr lang="en-US" sz="1400" dirty="0" smtClean="0"/>
              <a:t>h1 {</a:t>
            </a:r>
            <a:br>
              <a:rPr lang="en-US" sz="1400" dirty="0" smtClean="0"/>
            </a:br>
            <a:r>
              <a:rPr lang="en-US" sz="1400" dirty="0" smtClean="0"/>
              <a:t> color: </a:t>
            </a:r>
            <a:r>
              <a:rPr lang="is-IS" sz="1400"/>
              <a:t>#</a:t>
            </a:r>
            <a:r>
              <a:rPr lang="is-IS" sz="1400" smtClean="0"/>
              <a:t>008000;</a:t>
            </a:r>
            <a:br>
              <a:rPr lang="is-IS" sz="1400" smtClean="0"/>
            </a:br>
            <a:r>
              <a:rPr lang="is-IS" sz="1400" smtClean="0"/>
              <a:t>}</a:t>
            </a:r>
            <a:br>
              <a:rPr lang="is-IS" sz="1400" smtClean="0"/>
            </a:br>
            <a:r>
              <a:rPr lang="mr-IN" sz="1400" dirty="0" smtClean="0"/>
              <a:t>/*</a:t>
            </a:r>
            <a:r>
              <a:rPr lang="is-IS" sz="1400" smtClean="0"/>
              <a:t> h1 text will be green </a:t>
            </a:r>
            <a:r>
              <a:rPr lang="mr-IN" sz="1400" dirty="0" smtClean="0"/>
              <a:t>*/</a:t>
            </a:r>
            <a:endParaRPr lang="en-US" sz="1400" dirty="0" smtClean="0"/>
          </a:p>
          <a:p>
            <a:pPr marL="0" indent="0">
              <a:buNone/>
            </a:pPr>
            <a:r>
              <a:rPr lang="en-US" sz="1400" dirty="0" smtClean="0"/>
              <a:t>h1 {</a:t>
            </a:r>
            <a:br>
              <a:rPr lang="en-US" sz="1400" dirty="0" smtClean="0"/>
            </a:br>
            <a:r>
              <a:rPr lang="en-US" sz="1400" dirty="0" smtClean="0"/>
              <a:t>  color: #</a:t>
            </a:r>
            <a:r>
              <a:rPr lang="is-IS" sz="1400" smtClean="0"/>
              <a:t>800000;</a:t>
            </a:r>
            <a:br>
              <a:rPr lang="is-IS" sz="1400" smtClean="0"/>
            </a:br>
            <a:r>
              <a:rPr lang="is-IS" sz="1400" smtClean="0"/>
              <a:t>}</a:t>
            </a:r>
            <a:br>
              <a:rPr lang="is-IS" sz="1400" smtClean="0"/>
            </a:br>
            <a:r>
              <a:rPr lang="mr-IN" sz="1400" dirty="0"/>
              <a:t>/*</a:t>
            </a:r>
            <a:r>
              <a:rPr lang="is-IS" sz="1400"/>
              <a:t> h1 </a:t>
            </a:r>
            <a:r>
              <a:rPr lang="is-IS" sz="1400" smtClean="0"/>
              <a:t>text color will overwrite to  maroon</a:t>
            </a:r>
            <a:r>
              <a:rPr lang="mr-IN" sz="1400" dirty="0" smtClean="0"/>
              <a:t>*/</a:t>
            </a:r>
            <a:endParaRPr lang="en-US" sz="1400" dirty="0"/>
          </a:p>
          <a:p>
            <a:pPr marL="0" indent="0">
              <a:buNone/>
            </a:pPr>
            <a:endParaRPr lang="en-US" sz="1400" dirty="0" smtClean="0"/>
          </a:p>
          <a:p>
            <a:pPr marL="0" indent="0">
              <a:buNone/>
            </a:pPr>
            <a:endParaRPr lang="en-US" sz="1400" dirty="0" smtClean="0"/>
          </a:p>
        </p:txBody>
      </p:sp>
      <p:sp>
        <p:nvSpPr>
          <p:cNvPr id="4" name="Content Placeholder 3"/>
          <p:cNvSpPr>
            <a:spLocks noGrp="1"/>
          </p:cNvSpPr>
          <p:nvPr>
            <p:ph sz="half" idx="2"/>
          </p:nvPr>
        </p:nvSpPr>
        <p:spPr>
          <a:xfrm>
            <a:off x="6085748" y="1828800"/>
            <a:ext cx="4480560" cy="3435178"/>
          </a:xfrm>
        </p:spPr>
        <p:txBody>
          <a:bodyPr>
            <a:normAutofit/>
          </a:bodyPr>
          <a:lstStyle/>
          <a:p>
            <a:pPr marL="0" indent="0">
              <a:buNone/>
            </a:pPr>
            <a:r>
              <a:rPr lang="en-US" sz="1400" dirty="0"/>
              <a:t>&lt;head</a:t>
            </a:r>
            <a:r>
              <a:rPr lang="en-US" sz="1400" dirty="0" smtClean="0"/>
              <a:t>&gt;</a:t>
            </a:r>
            <a:r>
              <a:rPr lang="en-US" sz="1400" dirty="0"/>
              <a:t/>
            </a:r>
            <a:br>
              <a:rPr lang="en-US" sz="1400" dirty="0"/>
            </a:br>
            <a:r>
              <a:rPr lang="en-US" sz="1400" dirty="0"/>
              <a:t>&lt;link rel="stylesheet" href="</a:t>
            </a:r>
            <a:r>
              <a:rPr lang="en-US" sz="1400" dirty="0" smtClean="0"/>
              <a:t>css/style.css</a:t>
            </a:r>
            <a:r>
              <a:rPr lang="en-US" sz="1400" dirty="0"/>
              <a:t>"&gt;</a:t>
            </a:r>
            <a:br>
              <a:rPr lang="en-US" sz="1400" dirty="0"/>
            </a:br>
            <a:r>
              <a:rPr lang="en-US" sz="1400" dirty="0"/>
              <a:t/>
            </a:r>
            <a:br>
              <a:rPr lang="en-US" sz="1400" dirty="0"/>
            </a:br>
            <a:r>
              <a:rPr lang="en-US" sz="1400" dirty="0" smtClean="0"/>
              <a:t>&lt;style&gt;</a:t>
            </a:r>
            <a:br>
              <a:rPr lang="en-US" sz="1400" dirty="0" smtClean="0"/>
            </a:br>
            <a:r>
              <a:rPr lang="en-US" sz="1400" dirty="0" smtClean="0"/>
              <a:t> h1 </a:t>
            </a:r>
            <a:r>
              <a:rPr lang="en-US" sz="1400" dirty="0"/>
              <a:t>{</a:t>
            </a:r>
            <a:br>
              <a:rPr lang="en-US" sz="1400" dirty="0"/>
            </a:br>
            <a:r>
              <a:rPr lang="en-US" sz="1400" dirty="0"/>
              <a:t> color: </a:t>
            </a:r>
            <a:r>
              <a:rPr lang="is-IS" sz="1400" dirty="0"/>
              <a:t>#0000ff;</a:t>
            </a:r>
            <a:br>
              <a:rPr lang="is-IS" sz="1400" dirty="0"/>
            </a:br>
            <a:r>
              <a:rPr lang="is-IS" sz="1400" dirty="0" smtClean="0"/>
              <a:t> }</a:t>
            </a:r>
            <a:r>
              <a:rPr lang="en-US" sz="1400" dirty="0" smtClean="0"/>
              <a:t/>
            </a:r>
            <a:br>
              <a:rPr lang="en-US" sz="1400" dirty="0" smtClean="0"/>
            </a:br>
            <a:r>
              <a:rPr lang="en-US" sz="1400" dirty="0" smtClean="0"/>
              <a:t>  </a:t>
            </a:r>
            <a:r>
              <a:rPr lang="mr-IN" sz="1400" dirty="0" smtClean="0"/>
              <a:t>/*</a:t>
            </a:r>
            <a:r>
              <a:rPr lang="is-IS" sz="1400" dirty="0" smtClean="0"/>
              <a:t> h1 </a:t>
            </a:r>
            <a:r>
              <a:rPr lang="is-IS" sz="1400" dirty="0"/>
              <a:t>text will be </a:t>
            </a:r>
            <a:r>
              <a:rPr lang="is-IS" sz="1400" dirty="0" smtClean="0"/>
              <a:t>blue on this page </a:t>
            </a:r>
            <a:r>
              <a:rPr lang="mr-IN" sz="1400" dirty="0" smtClean="0"/>
              <a:t>*/</a:t>
            </a:r>
            <a:r>
              <a:rPr lang="en-US" sz="1400" dirty="0" smtClean="0"/>
              <a:t/>
            </a:r>
            <a:br>
              <a:rPr lang="en-US" sz="1400" dirty="0" smtClean="0"/>
            </a:br>
            <a:r>
              <a:rPr lang="en-US" sz="1400" dirty="0" smtClean="0"/>
              <a:t>&lt;/style&gt;</a:t>
            </a:r>
            <a:r>
              <a:rPr lang="en-US" sz="1400" dirty="0"/>
              <a:t/>
            </a:r>
            <a:br>
              <a:rPr lang="en-US" sz="1400" dirty="0"/>
            </a:br>
            <a:r>
              <a:rPr lang="en-US" sz="1400" dirty="0"/>
              <a:t>&lt;/head</a:t>
            </a:r>
            <a:r>
              <a:rPr lang="en-US" sz="1400" dirty="0" smtClean="0"/>
              <a:t>&gt;</a:t>
            </a:r>
            <a:r>
              <a:rPr lang="en-US" sz="1400" dirty="0"/>
              <a:t/>
            </a:r>
            <a:br>
              <a:rPr lang="en-US" sz="1400" dirty="0"/>
            </a:br>
            <a:r>
              <a:rPr lang="en-US" sz="1400" dirty="0" smtClean="0"/>
              <a:t>&lt;body&gt;</a:t>
            </a:r>
          </a:p>
          <a:p>
            <a:pPr marL="0" indent="0">
              <a:buNone/>
            </a:pPr>
            <a:r>
              <a:rPr lang="en-US" sz="1400" dirty="0" smtClean="0"/>
              <a:t>&lt;h1 style=“color:FF0000”&gt;Hello There&lt;/h1&gt;</a:t>
            </a:r>
            <a:br>
              <a:rPr lang="en-US" sz="1400" dirty="0" smtClean="0"/>
            </a:br>
            <a:r>
              <a:rPr lang="en-US" sz="1400" dirty="0" smtClean="0"/>
              <a:t>&lt;!</a:t>
            </a:r>
            <a:r>
              <a:rPr lang="mr-IN" sz="1400" dirty="0" smtClean="0"/>
              <a:t>–</a:t>
            </a:r>
            <a:r>
              <a:rPr lang="en-US" sz="1400" dirty="0" smtClean="0"/>
              <a:t> this h1 will be red </a:t>
            </a:r>
            <a:r>
              <a:rPr lang="en-US" sz="1400" dirty="0" smtClean="0">
                <a:sym typeface="Wingdings"/>
              </a:rPr>
              <a:t>--&gt;</a:t>
            </a:r>
            <a:endParaRPr lang="en-US" sz="1400" dirty="0" smtClean="0"/>
          </a:p>
          <a:p>
            <a:pPr marL="0" indent="0">
              <a:buNone/>
            </a:pPr>
            <a:r>
              <a:rPr lang="en-US" sz="1400" dirty="0" smtClean="0"/>
              <a:t>&lt;/body&gt;</a:t>
            </a:r>
            <a:endParaRPr lang="en-US" sz="1400" dirty="0"/>
          </a:p>
        </p:txBody>
      </p:sp>
      <p:sp>
        <p:nvSpPr>
          <p:cNvPr id="7" name="TextBox 6"/>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1840027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Content Placeholder 2"/>
          <p:cNvSpPr>
            <a:spLocks noGrp="1"/>
          </p:cNvSpPr>
          <p:nvPr>
            <p:ph sz="half" idx="1"/>
          </p:nvPr>
        </p:nvSpPr>
        <p:spPr>
          <a:xfrm>
            <a:off x="1261872" y="1828800"/>
            <a:ext cx="4199814" cy="4351337"/>
          </a:xfrm>
        </p:spPr>
        <p:txBody>
          <a:bodyPr/>
          <a:lstStyle/>
          <a:p>
            <a:pPr marL="0" indent="0">
              <a:buNone/>
            </a:pPr>
            <a:r>
              <a:rPr lang="en-US" sz="1400" dirty="0" smtClean="0"/>
              <a:t>body {</a:t>
            </a:r>
            <a:br>
              <a:rPr lang="en-US" sz="1400" dirty="0" smtClean="0"/>
            </a:br>
            <a:r>
              <a:rPr lang="en-US" sz="1400" dirty="0" smtClean="0"/>
              <a:t>  color: #CCC;</a:t>
            </a:r>
            <a:br>
              <a:rPr lang="en-US" sz="1400" dirty="0" smtClean="0"/>
            </a:br>
            <a:r>
              <a:rPr lang="en-US" sz="1400" dirty="0" smtClean="0"/>
              <a:t>}</a:t>
            </a:r>
            <a:br>
              <a:rPr lang="en-US" sz="1400" dirty="0" smtClean="0"/>
            </a:br>
            <a:r>
              <a:rPr lang="mr-IN" sz="1400" dirty="0" smtClean="0"/>
              <a:t>/*</a:t>
            </a:r>
            <a:r>
              <a:rPr lang="en-US" sz="1400" dirty="0" smtClean="0"/>
              <a:t> All text will be grey </a:t>
            </a:r>
            <a:r>
              <a:rPr lang="mr-IN" sz="1400" dirty="0" smtClean="0"/>
              <a:t>*/</a:t>
            </a:r>
            <a:endParaRPr lang="en-US" sz="1400" dirty="0" smtClean="0"/>
          </a:p>
          <a:p>
            <a:pPr marL="0" indent="0">
              <a:buNone/>
            </a:pPr>
            <a:r>
              <a:rPr lang="en-US" sz="1400" dirty="0" smtClean="0"/>
              <a:t>h1 {</a:t>
            </a:r>
            <a:br>
              <a:rPr lang="en-US" sz="1400" dirty="0" smtClean="0"/>
            </a:br>
            <a:r>
              <a:rPr lang="en-US" sz="1400" dirty="0" smtClean="0"/>
              <a:t> color: </a:t>
            </a:r>
            <a:r>
              <a:rPr lang="is-IS" sz="1400" smtClean="0"/>
              <a:t>#008000 !important;</a:t>
            </a:r>
            <a:br>
              <a:rPr lang="is-IS" sz="1400" smtClean="0"/>
            </a:br>
            <a:r>
              <a:rPr lang="is-IS" sz="1400" smtClean="0"/>
              <a:t>}</a:t>
            </a:r>
            <a:br>
              <a:rPr lang="is-IS" sz="1400" smtClean="0"/>
            </a:br>
            <a:r>
              <a:rPr lang="mr-IN" sz="1400" dirty="0" smtClean="0"/>
              <a:t>/*</a:t>
            </a:r>
            <a:r>
              <a:rPr lang="is-IS" sz="1400" smtClean="0"/>
              <a:t> h1 text will be green </a:t>
            </a:r>
            <a:r>
              <a:rPr lang="mr-IN" sz="1400" dirty="0" smtClean="0"/>
              <a:t>*/</a:t>
            </a:r>
            <a:endParaRPr lang="en-US" sz="1400" dirty="0" smtClean="0"/>
          </a:p>
          <a:p>
            <a:pPr marL="0" indent="0">
              <a:buNone/>
            </a:pPr>
            <a:endParaRPr lang="en-US" sz="1400" dirty="0" smtClean="0"/>
          </a:p>
        </p:txBody>
      </p:sp>
      <p:sp>
        <p:nvSpPr>
          <p:cNvPr id="4" name="Content Placeholder 3"/>
          <p:cNvSpPr>
            <a:spLocks noGrp="1"/>
          </p:cNvSpPr>
          <p:nvPr>
            <p:ph sz="half" idx="2"/>
          </p:nvPr>
        </p:nvSpPr>
        <p:spPr>
          <a:xfrm>
            <a:off x="6126480" y="1828801"/>
            <a:ext cx="4480560" cy="3435178"/>
          </a:xfrm>
        </p:spPr>
        <p:txBody>
          <a:bodyPr>
            <a:normAutofit/>
          </a:bodyPr>
          <a:lstStyle/>
          <a:p>
            <a:pPr marL="0" indent="0">
              <a:buNone/>
            </a:pPr>
            <a:r>
              <a:rPr lang="en-US" sz="1400" dirty="0"/>
              <a:t>&lt;head</a:t>
            </a:r>
            <a:r>
              <a:rPr lang="en-US" sz="1400" dirty="0" smtClean="0"/>
              <a:t>&gt;</a:t>
            </a:r>
            <a:r>
              <a:rPr lang="en-US" sz="1400" dirty="0"/>
              <a:t/>
            </a:r>
            <a:br>
              <a:rPr lang="en-US" sz="1400" dirty="0"/>
            </a:br>
            <a:r>
              <a:rPr lang="en-US" sz="1400" dirty="0"/>
              <a:t>&lt;link rel="stylesheet" href="</a:t>
            </a:r>
            <a:r>
              <a:rPr lang="en-US" sz="1400" dirty="0" smtClean="0"/>
              <a:t>css/style.css</a:t>
            </a:r>
            <a:r>
              <a:rPr lang="en-US" sz="1400" dirty="0"/>
              <a:t>"&gt;</a:t>
            </a:r>
            <a:br>
              <a:rPr lang="en-US" sz="1400" dirty="0"/>
            </a:br>
            <a:r>
              <a:rPr lang="en-US" sz="1400" dirty="0"/>
              <a:t/>
            </a:r>
            <a:br>
              <a:rPr lang="en-US" sz="1400" dirty="0"/>
            </a:br>
            <a:r>
              <a:rPr lang="en-US" sz="1400" dirty="0" smtClean="0"/>
              <a:t>&lt;style&gt;</a:t>
            </a:r>
            <a:br>
              <a:rPr lang="en-US" sz="1400" dirty="0" smtClean="0"/>
            </a:br>
            <a:r>
              <a:rPr lang="en-US" sz="1400" dirty="0" smtClean="0"/>
              <a:t> h1 </a:t>
            </a:r>
            <a:r>
              <a:rPr lang="en-US" sz="1400" dirty="0"/>
              <a:t>{</a:t>
            </a:r>
            <a:br>
              <a:rPr lang="en-US" sz="1400" dirty="0"/>
            </a:br>
            <a:r>
              <a:rPr lang="en-US" sz="1400" dirty="0"/>
              <a:t> color: </a:t>
            </a:r>
            <a:r>
              <a:rPr lang="is-IS" sz="1400" dirty="0"/>
              <a:t>#0000ff;</a:t>
            </a:r>
            <a:br>
              <a:rPr lang="is-IS" sz="1400" dirty="0"/>
            </a:br>
            <a:r>
              <a:rPr lang="is-IS" sz="1400" dirty="0" smtClean="0"/>
              <a:t> }</a:t>
            </a:r>
            <a:r>
              <a:rPr lang="en-US" sz="1400" dirty="0" smtClean="0"/>
              <a:t/>
            </a:r>
            <a:br>
              <a:rPr lang="en-US" sz="1400" dirty="0" smtClean="0"/>
            </a:br>
            <a:r>
              <a:rPr lang="en-US" sz="1400" dirty="0" smtClean="0"/>
              <a:t>  </a:t>
            </a:r>
            <a:r>
              <a:rPr lang="mr-IN" sz="1400" dirty="0" smtClean="0"/>
              <a:t>/*</a:t>
            </a:r>
            <a:r>
              <a:rPr lang="is-IS" sz="1400" dirty="0" smtClean="0"/>
              <a:t> h1 </a:t>
            </a:r>
            <a:r>
              <a:rPr lang="is-IS" sz="1400" dirty="0"/>
              <a:t>text will be </a:t>
            </a:r>
            <a:r>
              <a:rPr lang="is-IS" sz="1400" dirty="0" smtClean="0"/>
              <a:t>blue on this page </a:t>
            </a:r>
            <a:r>
              <a:rPr lang="mr-IN" sz="1400" dirty="0" smtClean="0"/>
              <a:t>*/</a:t>
            </a:r>
            <a:r>
              <a:rPr lang="en-US" sz="1400" dirty="0" smtClean="0"/>
              <a:t/>
            </a:r>
            <a:br>
              <a:rPr lang="en-US" sz="1400" dirty="0" smtClean="0"/>
            </a:br>
            <a:r>
              <a:rPr lang="en-US" sz="1400" dirty="0" smtClean="0"/>
              <a:t>&lt;/style&gt;</a:t>
            </a:r>
            <a:r>
              <a:rPr lang="en-US" sz="1400" dirty="0"/>
              <a:t/>
            </a:r>
            <a:br>
              <a:rPr lang="en-US" sz="1400" dirty="0"/>
            </a:br>
            <a:r>
              <a:rPr lang="en-US" sz="1400" dirty="0"/>
              <a:t>&lt;/head</a:t>
            </a:r>
            <a:r>
              <a:rPr lang="en-US" sz="1400" dirty="0" smtClean="0"/>
              <a:t>&gt;</a:t>
            </a:r>
            <a:r>
              <a:rPr lang="en-US" sz="1400" dirty="0"/>
              <a:t/>
            </a:r>
            <a:br>
              <a:rPr lang="en-US" sz="1400" dirty="0"/>
            </a:br>
            <a:r>
              <a:rPr lang="en-US" sz="1400" dirty="0" smtClean="0"/>
              <a:t>&lt;body&gt;</a:t>
            </a:r>
          </a:p>
          <a:p>
            <a:pPr marL="0" indent="0">
              <a:buNone/>
            </a:pPr>
            <a:r>
              <a:rPr lang="en-US" sz="1400" dirty="0" smtClean="0"/>
              <a:t>&lt;h1 style=“color:FF0000”&gt;Hello There&lt;/h1&gt;</a:t>
            </a:r>
            <a:br>
              <a:rPr lang="en-US" sz="1400" dirty="0" smtClean="0"/>
            </a:br>
            <a:r>
              <a:rPr lang="en-US" sz="1400" dirty="0" smtClean="0"/>
              <a:t>&lt;!</a:t>
            </a:r>
            <a:r>
              <a:rPr lang="mr-IN" sz="1400" dirty="0" smtClean="0"/>
              <a:t>–</a:t>
            </a:r>
            <a:r>
              <a:rPr lang="en-US" sz="1400" dirty="0" smtClean="0"/>
              <a:t> this h1 will be </a:t>
            </a:r>
            <a:r>
              <a:rPr lang="en-US" sz="1400" b="1" i="1" u="sng" dirty="0" smtClean="0"/>
              <a:t>green</a:t>
            </a:r>
            <a:r>
              <a:rPr lang="en-US" sz="1400" dirty="0" smtClean="0"/>
              <a:t> </a:t>
            </a:r>
            <a:r>
              <a:rPr lang="en-US" sz="1400" dirty="0" smtClean="0">
                <a:sym typeface="Wingdings"/>
              </a:rPr>
              <a:t>--&gt;</a:t>
            </a:r>
            <a:endParaRPr lang="en-US" sz="1400" dirty="0" smtClean="0"/>
          </a:p>
          <a:p>
            <a:pPr marL="0" indent="0">
              <a:buNone/>
            </a:pPr>
            <a:r>
              <a:rPr lang="en-US" sz="1400" dirty="0" smtClean="0"/>
              <a:t>&lt;/body&gt;</a:t>
            </a:r>
            <a:endParaRPr lang="en-US" sz="1400" dirty="0"/>
          </a:p>
        </p:txBody>
      </p:sp>
      <p:sp>
        <p:nvSpPr>
          <p:cNvPr id="6" name="TextBox 5"/>
          <p:cNvSpPr txBox="1"/>
          <p:nvPr/>
        </p:nvSpPr>
        <p:spPr>
          <a:xfrm>
            <a:off x="1909119" y="5263979"/>
            <a:ext cx="7908324" cy="923330"/>
          </a:xfrm>
          <a:prstGeom prst="rect">
            <a:avLst/>
          </a:prstGeom>
          <a:noFill/>
        </p:spPr>
        <p:txBody>
          <a:bodyPr wrap="square" rtlCol="0">
            <a:spAutoFit/>
          </a:bodyPr>
          <a:lstStyle/>
          <a:p>
            <a:r>
              <a:rPr lang="en-US" i="1" dirty="0" smtClean="0"/>
              <a:t>!important can be a life saver </a:t>
            </a:r>
            <a:r>
              <a:rPr lang="mr-IN" i="1" dirty="0" smtClean="0"/>
              <a:t>–</a:t>
            </a:r>
            <a:r>
              <a:rPr lang="en-US" i="1" dirty="0" smtClean="0"/>
              <a:t> but it’s inefficient and often leads to unexpected results for future coders. It should be used rarely -- Better to utilize controlled inheritance and SPECIFICITY</a:t>
            </a:r>
            <a:endParaRPr lang="en-US" i="1" dirty="0"/>
          </a:p>
        </p:txBody>
      </p:sp>
      <p:sp>
        <p:nvSpPr>
          <p:cNvPr id="11" name="TextBox 10"/>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286312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inheritance</a:t>
            </a:r>
            <a:endParaRPr lang="en-US" dirty="0"/>
          </a:p>
        </p:txBody>
      </p:sp>
      <p:sp>
        <p:nvSpPr>
          <p:cNvPr id="3" name="Content Placeholder 2"/>
          <p:cNvSpPr>
            <a:spLocks noGrp="1"/>
          </p:cNvSpPr>
          <p:nvPr>
            <p:ph sz="half" idx="1"/>
          </p:nvPr>
        </p:nvSpPr>
        <p:spPr/>
        <p:txBody>
          <a:bodyPr>
            <a:normAutofit lnSpcReduction="10000"/>
          </a:bodyPr>
          <a:lstStyle/>
          <a:p>
            <a:r>
              <a:rPr lang="en-US" dirty="0"/>
              <a:t>CSS provides three special values to handle inheritance</a:t>
            </a:r>
            <a:r>
              <a:rPr lang="en-US" dirty="0" smtClean="0"/>
              <a:t>:</a:t>
            </a:r>
            <a:endParaRPr lang="en-US" dirty="0"/>
          </a:p>
          <a:p>
            <a:pPr lvl="1"/>
            <a:r>
              <a:rPr lang="en-US" dirty="0"/>
              <a:t>inherit : This value sets the property value applied to a selected element to be the same as that of its parent element.</a:t>
            </a:r>
          </a:p>
          <a:p>
            <a:pPr lvl="1"/>
            <a:r>
              <a:rPr lang="en-US" dirty="0"/>
              <a:t>initial : This value sets the property value applied to a selected element to be the same as the value set for that element in the browser's default style sheet. If no value is set by the browser's default style sheet and the property is naturally inherited, then the property value is set to inherit instead.</a:t>
            </a:r>
          </a:p>
          <a:p>
            <a:pPr lvl="1"/>
            <a:r>
              <a:rPr lang="en-US" dirty="0"/>
              <a:t>unset : This value resets the property to its natural value, which means that if the property is naturally inherited it acts like inherit, otherwise it acts like initial.</a:t>
            </a:r>
          </a:p>
          <a:p>
            <a:endParaRPr lang="en-US" dirty="0"/>
          </a:p>
        </p:txBody>
      </p:sp>
      <p:sp>
        <p:nvSpPr>
          <p:cNvPr id="4" name="Content Placeholder 3"/>
          <p:cNvSpPr>
            <a:spLocks noGrp="1"/>
          </p:cNvSpPr>
          <p:nvPr>
            <p:ph sz="half" idx="2"/>
          </p:nvPr>
        </p:nvSpPr>
        <p:spPr/>
        <p:txBody>
          <a:bodyPr>
            <a:normAutofit lnSpcReduction="10000"/>
          </a:bodyPr>
          <a:lstStyle/>
          <a:p>
            <a:pPr marL="274320" lvl="1" indent="0">
              <a:buNone/>
            </a:pPr>
            <a:r>
              <a:rPr lang="en-US" sz="1600" dirty="0"/>
              <a:t>body { </a:t>
            </a:r>
            <a:br>
              <a:rPr lang="en-US" sz="1600" dirty="0"/>
            </a:br>
            <a:r>
              <a:rPr lang="en-US" sz="1600" dirty="0" smtClean="0"/>
              <a:t> color</a:t>
            </a:r>
            <a:r>
              <a:rPr lang="en-US" sz="1600" dirty="0"/>
              <a:t>: green</a:t>
            </a:r>
            <a:r>
              <a:rPr lang="en-US" sz="1600" dirty="0" smtClean="0"/>
              <a:t>;</a:t>
            </a:r>
            <a:br>
              <a:rPr lang="en-US" sz="1600" dirty="0" smtClean="0"/>
            </a:br>
            <a:r>
              <a:rPr lang="en-US" sz="1600" dirty="0" smtClean="0"/>
              <a:t>}</a:t>
            </a:r>
          </a:p>
          <a:p>
            <a:pPr marL="274320" lvl="1" indent="0">
              <a:buNone/>
            </a:pPr>
            <a:r>
              <a:rPr lang="en-US" sz="1600" dirty="0" smtClean="0"/>
              <a:t/>
            </a:r>
            <a:br>
              <a:rPr lang="en-US" sz="1600" dirty="0" smtClean="0"/>
            </a:br>
            <a:r>
              <a:rPr lang="en-US" sz="1600" dirty="0" smtClean="0"/>
              <a:t> </a:t>
            </a:r>
            <a:r>
              <a:rPr lang="en-US" sz="1600" dirty="0"/>
              <a:t>.inherit a </a:t>
            </a:r>
            <a:r>
              <a:rPr lang="en-US" sz="1600" dirty="0" smtClean="0"/>
              <a:t>{</a:t>
            </a:r>
            <a:br>
              <a:rPr lang="en-US" sz="1600" dirty="0" smtClean="0"/>
            </a:br>
            <a:r>
              <a:rPr lang="en-US" sz="1600" dirty="0" smtClean="0"/>
              <a:t> </a:t>
            </a:r>
            <a:r>
              <a:rPr lang="en-US" sz="1600" dirty="0"/>
              <a:t>color: inherit; </a:t>
            </a:r>
            <a:r>
              <a:rPr lang="en-US" sz="1600" dirty="0" smtClean="0"/>
              <a:t/>
            </a:r>
            <a:br>
              <a:rPr lang="en-US" sz="1600" dirty="0" smtClean="0"/>
            </a:br>
            <a:r>
              <a:rPr lang="en-US" sz="1600" dirty="0" smtClean="0"/>
              <a:t>} </a:t>
            </a:r>
          </a:p>
          <a:p>
            <a:pPr marL="274320" lvl="1" indent="0">
              <a:buNone/>
            </a:pPr>
            <a:r>
              <a:rPr lang="en-US" sz="1600" dirty="0" smtClean="0"/>
              <a:t/>
            </a:r>
            <a:br>
              <a:rPr lang="en-US" sz="1600" dirty="0" smtClean="0"/>
            </a:br>
            <a:r>
              <a:rPr lang="en-US" sz="1600" dirty="0" smtClean="0"/>
              <a:t>.</a:t>
            </a:r>
            <a:r>
              <a:rPr lang="en-US" sz="1600" dirty="0"/>
              <a:t>initial a </a:t>
            </a:r>
            <a:r>
              <a:rPr lang="en-US" sz="1600" dirty="0" smtClean="0"/>
              <a:t>{</a:t>
            </a:r>
            <a:br>
              <a:rPr lang="en-US" sz="1600" dirty="0" smtClean="0"/>
            </a:br>
            <a:r>
              <a:rPr lang="en-US" sz="1600" dirty="0" smtClean="0"/>
              <a:t> </a:t>
            </a:r>
            <a:r>
              <a:rPr lang="en-US" sz="1600" dirty="0"/>
              <a:t>color: initial </a:t>
            </a:r>
            <a:r>
              <a:rPr lang="en-US" sz="1600" dirty="0" smtClean="0"/>
              <a:t/>
            </a:r>
            <a:br>
              <a:rPr lang="en-US" sz="1600" dirty="0" smtClean="0"/>
            </a:br>
            <a:r>
              <a:rPr lang="en-US" sz="1600" dirty="0" smtClean="0"/>
              <a:t>} </a:t>
            </a:r>
          </a:p>
          <a:p>
            <a:pPr marL="274320" lvl="1" indent="0">
              <a:buNone/>
            </a:pPr>
            <a:r>
              <a:rPr lang="en-US" sz="1600" dirty="0" smtClean="0"/>
              <a:t/>
            </a:r>
            <a:br>
              <a:rPr lang="en-US" sz="1600" dirty="0" smtClean="0"/>
            </a:br>
            <a:r>
              <a:rPr lang="en-US" sz="1600" dirty="0" smtClean="0"/>
              <a:t>.</a:t>
            </a:r>
            <a:r>
              <a:rPr lang="en-US" sz="1600" dirty="0"/>
              <a:t>unset a </a:t>
            </a:r>
            <a:r>
              <a:rPr lang="en-US" sz="1600" dirty="0" smtClean="0"/>
              <a:t>{</a:t>
            </a:r>
            <a:br>
              <a:rPr lang="en-US" sz="1600" dirty="0" smtClean="0"/>
            </a:br>
            <a:r>
              <a:rPr lang="en-US" sz="1600" dirty="0" smtClean="0"/>
              <a:t> </a:t>
            </a:r>
            <a:r>
              <a:rPr lang="en-US" sz="1600" dirty="0"/>
              <a:t>color: unset; </a:t>
            </a:r>
            <a:r>
              <a:rPr lang="en-US" sz="1600" dirty="0" smtClean="0"/>
              <a:t/>
            </a:r>
            <a:br>
              <a:rPr lang="en-US" sz="1600" dirty="0" smtClean="0"/>
            </a:br>
            <a:r>
              <a:rPr lang="en-US" sz="1600" dirty="0" smtClean="0"/>
              <a:t>}</a:t>
            </a:r>
            <a:endParaRPr lang="en-US" sz="1600" dirty="0"/>
          </a:p>
        </p:txBody>
      </p:sp>
      <p:sp>
        <p:nvSpPr>
          <p:cNvPr id="10" name="TextBox 9"/>
          <p:cNvSpPr txBox="1"/>
          <p:nvPr/>
        </p:nvSpPr>
        <p:spPr>
          <a:xfrm>
            <a:off x="469586" y="6179115"/>
            <a:ext cx="10836876" cy="369332"/>
          </a:xfrm>
          <a:prstGeom prst="rect">
            <a:avLst/>
          </a:prstGeom>
          <a:noFill/>
        </p:spPr>
        <p:txBody>
          <a:bodyPr wrap="square" rtlCol="0">
            <a:spAutoFit/>
          </a:bodyPr>
          <a:lstStyle/>
          <a:p>
            <a:pPr algn="r"/>
            <a:r>
              <a:rPr lang="en-US" dirty="0" smtClean="0"/>
              <a:t>Source: https://developer.mozilla.org/en-US/docs/Learn/CSS/Introduction_to_CSS/Cascade_and_inheritance</a:t>
            </a:r>
            <a:endParaRPr lang="en-US" dirty="0"/>
          </a:p>
        </p:txBody>
      </p:sp>
      <p:sp>
        <p:nvSpPr>
          <p:cNvPr id="11" name="TextBox 10"/>
          <p:cNvSpPr txBox="1"/>
          <p:nvPr/>
        </p:nvSpPr>
        <p:spPr>
          <a:xfrm>
            <a:off x="444843" y="6512011"/>
            <a:ext cx="10836876" cy="276999"/>
          </a:xfrm>
          <a:prstGeom prst="rect">
            <a:avLst/>
          </a:prstGeom>
          <a:noFill/>
        </p:spPr>
        <p:txBody>
          <a:bodyPr wrap="square" rtlCol="0">
            <a:spAutoFit/>
          </a:bodyPr>
          <a:lstStyle/>
          <a:p>
            <a:pPr marL="0" lvl="2" algn="r"/>
            <a:r>
              <a:rPr lang="en-US" sz="1200" dirty="0" smtClean="0">
                <a:solidFill>
                  <a:schemeClr val="bg2">
                    <a:lumMod val="75000"/>
                  </a:schemeClr>
                </a:solidFill>
              </a:rPr>
              <a:t>Orientation</a:t>
            </a:r>
            <a:r>
              <a:rPr lang="en-US" sz="1200" dirty="0" smtClean="0"/>
              <a:t> </a:t>
            </a:r>
            <a:r>
              <a:rPr lang="en-US" sz="1200" dirty="0" smtClean="0">
                <a:solidFill>
                  <a:schemeClr val="bg2">
                    <a:lumMod val="75000"/>
                  </a:schemeClr>
                </a:solidFill>
              </a:rPr>
              <a:t>| </a:t>
            </a:r>
            <a:r>
              <a:rPr lang="en-US" sz="1200" dirty="0"/>
              <a:t>CSS Fundamentals </a:t>
            </a:r>
            <a:r>
              <a:rPr lang="en-US" sz="1200" dirty="0" smtClean="0">
                <a:solidFill>
                  <a:schemeClr val="bg2">
                    <a:lumMod val="75000"/>
                  </a:schemeClr>
                </a:solidFill>
              </a:rPr>
              <a:t>| Tools &amp; Standards | Page Structure, Accessibility, &amp; SEO | Strategy &amp; Next Steps</a:t>
            </a:r>
          </a:p>
        </p:txBody>
      </p:sp>
    </p:spTree>
    <p:extLst>
      <p:ext uri="{BB962C8B-B14F-4D97-AF65-F5344CB8AC3E}">
        <p14:creationId xmlns:p14="http://schemas.microsoft.com/office/powerpoint/2010/main" val="624255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931</TotalTime>
  <Words>3146</Words>
  <Application>Microsoft Macintosh PowerPoint</Application>
  <PresentationFormat>Widescreen</PresentationFormat>
  <Paragraphs>366</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Mangal</vt:lpstr>
      <vt:lpstr>Wingdings</vt:lpstr>
      <vt:lpstr>Wingdings 2</vt:lpstr>
      <vt:lpstr>Arial</vt:lpstr>
      <vt:lpstr>View</vt:lpstr>
      <vt:lpstr>Front End Web</vt:lpstr>
      <vt:lpstr>Separating structural, style, and interactive makes your life easier</vt:lpstr>
      <vt:lpstr>Keeping your code separated is a start</vt:lpstr>
      <vt:lpstr>What is CSS</vt:lpstr>
      <vt:lpstr>What is a CSS Rule</vt:lpstr>
      <vt:lpstr>Cascade</vt:lpstr>
      <vt:lpstr>Source order</vt:lpstr>
      <vt:lpstr>!important</vt:lpstr>
      <vt:lpstr>Controlling inheritance</vt:lpstr>
      <vt:lpstr>Specificity</vt:lpstr>
      <vt:lpstr>Specificity Continued</vt:lpstr>
      <vt:lpstr>Specificity Score</vt:lpstr>
      <vt:lpstr>Selectors</vt:lpstr>
      <vt:lpstr>Transforms // Transitions // Animations</vt:lpstr>
      <vt:lpstr>Transforms</vt:lpstr>
      <vt:lpstr>Transitions</vt:lpstr>
      <vt:lpstr>Animations</vt:lpstr>
      <vt:lpstr>CSS 2 @media</vt:lpstr>
      <vt:lpstr>CSS 3 @media</vt:lpstr>
      <vt:lpstr>CSS FORMAT BEST PRACTICES</vt:lpstr>
      <vt:lpstr>CSS FORMAT BEST PRACTICES Continued</vt:lpstr>
      <vt:lpstr>CSS FORMAT BEST PRACTICES Cont.</vt:lpstr>
      <vt:lpstr>CSS FORMAT BEST PRACTICES  Final notes</vt:lpstr>
      <vt:lpstr>PowerPoint Presentation</vt:lpstr>
      <vt:lpstr>The Inspector</vt:lpstr>
      <vt:lpstr>W3C Validation Tool</vt:lpstr>
      <vt:lpstr>Be nice: validate</vt:lpstr>
      <vt:lpstr>HTML Email Check</vt:lpstr>
      <vt:lpstr>Speed is important</vt:lpstr>
      <vt:lpstr>PageSpeed Insights</vt:lpstr>
      <vt:lpstr>PowerPoint Presentation</vt:lpstr>
      <vt:lpstr>Hierarchy</vt:lpstr>
      <vt:lpstr>The F Pattern</vt:lpstr>
      <vt:lpstr>Machines utilize hierarchy too</vt:lpstr>
      <vt:lpstr>Improved SEO + Accessibility  through HTML structure</vt:lpstr>
      <vt:lpstr>Improved SEO + Accessibility  through HTML structure continued</vt:lpstr>
      <vt:lpstr>Improved SEO + Accessibility  through HTML structure dos and don’ts</vt:lpstr>
      <vt:lpstr>Improved SEO + Accessibility  through HTML structure appropriate elements</vt:lpstr>
      <vt:lpstr>Improved SEO + Accessibility  through HTML structure – Symantec Headers</vt:lpstr>
      <vt:lpstr>PowerPoint Presentation</vt:lpstr>
      <vt:lpstr>CSS is evolving.  Livelong learning is a must.</vt:lpstr>
      <vt:lpstr>CSS is evolving.  Livelong learning is a must… CSS is moving forward</vt:lpstr>
      <vt:lpstr>The End</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Design</dc:title>
  <dc:creator>Microsoft Office User</dc:creator>
  <cp:lastModifiedBy>Ben Goliwas</cp:lastModifiedBy>
  <cp:revision>61</cp:revision>
  <cp:lastPrinted>2017-08-07T12:18:29Z</cp:lastPrinted>
  <dcterms:created xsi:type="dcterms:W3CDTF">2017-07-24T13:19:17Z</dcterms:created>
  <dcterms:modified xsi:type="dcterms:W3CDTF">2018-03-06T17:06:36Z</dcterms:modified>
</cp:coreProperties>
</file>